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6" r:id="rId5"/>
    <p:sldId id="257" r:id="rId6"/>
    <p:sldId id="269" r:id="rId7"/>
    <p:sldId id="267" r:id="rId8"/>
    <p:sldId id="283" r:id="rId9"/>
    <p:sldId id="268" r:id="rId10"/>
    <p:sldId id="270" r:id="rId11"/>
    <p:sldId id="273" r:id="rId12"/>
    <p:sldId id="271" r:id="rId13"/>
    <p:sldId id="274" r:id="rId14"/>
    <p:sldId id="277" r:id="rId15"/>
    <p:sldId id="276" r:id="rId16"/>
    <p:sldId id="280" r:id="rId17"/>
    <p:sldId id="279" r:id="rId18"/>
    <p:sldId id="281" r:id="rId19"/>
    <p:sldId id="282" r:id="rId20"/>
    <p:sldId id="284" r:id="rId21"/>
    <p:sldId id="28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6D4"/>
    <a:srgbClr val="8C8D8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23" autoAdjust="0"/>
    <p:restoredTop sz="94660"/>
  </p:normalViewPr>
  <p:slideViewPr>
    <p:cSldViewPr snapToGrid="0">
      <p:cViewPr varScale="1">
        <p:scale>
          <a:sx n="72" d="100"/>
          <a:sy n="72" d="100"/>
        </p:scale>
        <p:origin x="888" y="6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0F9937-F790-4D1E-995C-BA1760F78CB2}" type="doc">
      <dgm:prSet loTypeId="urn:microsoft.com/office/officeart/2005/8/layout/hierarchy1" loCatId="hierarchy" qsTypeId="urn:microsoft.com/office/officeart/2005/8/quickstyle/simple4" qsCatId="simple" csTypeId="urn:microsoft.com/office/officeart/2005/8/colors/accent3_2" csCatId="accent3" phldr="1"/>
      <dgm:spPr/>
      <dgm:t>
        <a:bodyPr/>
        <a:lstStyle/>
        <a:p>
          <a:endParaRPr lang="en-US"/>
        </a:p>
      </dgm:t>
    </dgm:pt>
    <dgm:pt modelId="{58E8A3E6-D9A0-43DE-9443-248BAB012B49}">
      <dgm:prSet/>
      <dgm:spPr/>
      <dgm:t>
        <a:bodyPr/>
        <a:lstStyle/>
        <a:p>
          <a:r>
            <a:rPr lang="en-US" baseline="0" dirty="0"/>
            <a:t>gathering techniques.</a:t>
          </a:r>
          <a:endParaRPr lang="en-US" dirty="0"/>
        </a:p>
      </dgm:t>
    </dgm:pt>
    <dgm:pt modelId="{9CC654A6-7D68-4E48-8F62-9A3B6EC46C05}" type="parTrans" cxnId="{CD53A4E2-F705-4F1A-B5AB-173BFAC5277C}">
      <dgm:prSet/>
      <dgm:spPr/>
      <dgm:t>
        <a:bodyPr/>
        <a:lstStyle/>
        <a:p>
          <a:endParaRPr lang="en-US"/>
        </a:p>
      </dgm:t>
    </dgm:pt>
    <dgm:pt modelId="{EFBD1291-D88D-4959-8C08-7518595E865F}" type="sibTrans" cxnId="{CD53A4E2-F705-4F1A-B5AB-173BFAC5277C}">
      <dgm:prSet/>
      <dgm:spPr/>
      <dgm:t>
        <a:bodyPr/>
        <a:lstStyle/>
        <a:p>
          <a:endParaRPr lang="en-US"/>
        </a:p>
      </dgm:t>
    </dgm:pt>
    <dgm:pt modelId="{3BBBD5D2-DB99-434F-A66F-C3798689CF67}">
      <dgm:prSet custT="1"/>
      <dgm:spPr/>
      <dgm:t>
        <a:bodyPr/>
        <a:lstStyle/>
        <a:p>
          <a:r>
            <a:rPr lang="en-US" sz="2000" baseline="0" dirty="0"/>
            <a:t>Onion model</a:t>
          </a:r>
          <a:endParaRPr lang="en-US" sz="2000" dirty="0"/>
        </a:p>
      </dgm:t>
    </dgm:pt>
    <dgm:pt modelId="{D2EA0627-5E15-40A9-B3A9-22A011234A1D}" type="parTrans" cxnId="{C187387E-160E-4ACA-8892-F322FA3059E2}">
      <dgm:prSet/>
      <dgm:spPr/>
      <dgm:t>
        <a:bodyPr/>
        <a:lstStyle/>
        <a:p>
          <a:endParaRPr lang="en-US"/>
        </a:p>
      </dgm:t>
    </dgm:pt>
    <dgm:pt modelId="{B2A8A8CF-EC20-4000-BCB5-56C496047981}" type="sibTrans" cxnId="{C187387E-160E-4ACA-8892-F322FA3059E2}">
      <dgm:prSet/>
      <dgm:spPr/>
      <dgm:t>
        <a:bodyPr/>
        <a:lstStyle/>
        <a:p>
          <a:endParaRPr lang="en-US"/>
        </a:p>
      </dgm:t>
    </dgm:pt>
    <dgm:pt modelId="{5852292D-0A3F-47CD-A1C6-FFFAA69AAC20}">
      <dgm:prSet custT="1"/>
      <dgm:spPr/>
      <dgm:t>
        <a:bodyPr/>
        <a:lstStyle/>
        <a:p>
          <a:r>
            <a:rPr lang="en-US" sz="1800" b="0" dirty="0"/>
            <a:t>Context Model</a:t>
          </a:r>
        </a:p>
      </dgm:t>
    </dgm:pt>
    <dgm:pt modelId="{E9FAD308-C528-4A6A-80D1-A215EF67CB6F}" type="parTrans" cxnId="{DA0448A1-7071-4D2B-B355-4832909D80CD}">
      <dgm:prSet/>
      <dgm:spPr/>
      <dgm:t>
        <a:bodyPr/>
        <a:lstStyle/>
        <a:p>
          <a:endParaRPr lang="en-US"/>
        </a:p>
      </dgm:t>
    </dgm:pt>
    <dgm:pt modelId="{2B428679-153A-4B05-BF9F-0DC8A52849D3}" type="sibTrans" cxnId="{DA0448A1-7071-4D2B-B355-4832909D80CD}">
      <dgm:prSet/>
      <dgm:spPr/>
      <dgm:t>
        <a:bodyPr/>
        <a:lstStyle/>
        <a:p>
          <a:endParaRPr lang="en-US"/>
        </a:p>
      </dgm:t>
    </dgm:pt>
    <dgm:pt modelId="{41B4586D-3F44-4ECD-BA69-DD37F27BEAE5}">
      <dgm:prSet/>
      <dgm:spPr/>
      <dgm:t>
        <a:bodyPr/>
        <a:lstStyle/>
        <a:p>
          <a:r>
            <a:rPr lang="en-US" baseline="0" dirty="0"/>
            <a:t>Purpose</a:t>
          </a:r>
          <a:endParaRPr lang="en-US" b="0" dirty="0"/>
        </a:p>
      </dgm:t>
    </dgm:pt>
    <dgm:pt modelId="{D57083C4-93F7-47AC-AFD4-13154EFA0682}" type="parTrans" cxnId="{7E5D9723-EF2C-47E0-B6F9-33488964614B}">
      <dgm:prSet/>
      <dgm:spPr/>
      <dgm:t>
        <a:bodyPr/>
        <a:lstStyle/>
        <a:p>
          <a:endParaRPr lang="en-US"/>
        </a:p>
      </dgm:t>
    </dgm:pt>
    <dgm:pt modelId="{AD5DC7ED-DD3F-4035-B6EC-4A10FAD0D4D1}" type="sibTrans" cxnId="{7E5D9723-EF2C-47E0-B6F9-33488964614B}">
      <dgm:prSet/>
      <dgm:spPr/>
      <dgm:t>
        <a:bodyPr/>
        <a:lstStyle/>
        <a:p>
          <a:endParaRPr lang="en-US"/>
        </a:p>
      </dgm:t>
    </dgm:pt>
    <dgm:pt modelId="{B83880EC-5C0A-4C7E-B10D-EC446D256D08}">
      <dgm:prSet/>
      <dgm:spPr/>
      <dgm:t>
        <a:bodyPr/>
        <a:lstStyle/>
        <a:p>
          <a:r>
            <a:rPr lang="en-US" baseline="0" dirty="0"/>
            <a:t>WBS</a:t>
          </a:r>
          <a:endParaRPr lang="en-US" b="0" dirty="0"/>
        </a:p>
      </dgm:t>
    </dgm:pt>
    <dgm:pt modelId="{A7D3B859-9135-46E2-8740-BA4775E8E494}" type="parTrans" cxnId="{AAB80C62-90B4-406F-BFA4-AFD4FE64BF56}">
      <dgm:prSet/>
      <dgm:spPr/>
      <dgm:t>
        <a:bodyPr/>
        <a:lstStyle/>
        <a:p>
          <a:endParaRPr lang="en-US"/>
        </a:p>
      </dgm:t>
    </dgm:pt>
    <dgm:pt modelId="{CD95F548-573B-4F06-93A3-D15A39BE1D15}" type="sibTrans" cxnId="{AAB80C62-90B4-406F-BFA4-AFD4FE64BF56}">
      <dgm:prSet/>
      <dgm:spPr/>
      <dgm:t>
        <a:bodyPr/>
        <a:lstStyle/>
        <a:p>
          <a:endParaRPr lang="en-US"/>
        </a:p>
      </dgm:t>
    </dgm:pt>
    <dgm:pt modelId="{E9BEEA06-5396-41E8-9B19-58F3A459B9E7}">
      <dgm:prSet custT="1"/>
      <dgm:spPr/>
      <dgm:t>
        <a:bodyPr/>
        <a:lstStyle/>
        <a:p>
          <a:r>
            <a:rPr lang="en-US" sz="2000" baseline="0" dirty="0"/>
            <a:t>Requirement</a:t>
          </a:r>
          <a:endParaRPr lang="en-US" sz="2000" dirty="0"/>
        </a:p>
      </dgm:t>
    </dgm:pt>
    <dgm:pt modelId="{B4356575-C2CB-476D-ADCC-8BC0C9470422}" type="parTrans" cxnId="{2AA616A9-0C5E-485B-A8A9-A031A8C39DD0}">
      <dgm:prSet/>
      <dgm:spPr/>
      <dgm:t>
        <a:bodyPr/>
        <a:lstStyle/>
        <a:p>
          <a:endParaRPr lang="en-US"/>
        </a:p>
      </dgm:t>
    </dgm:pt>
    <dgm:pt modelId="{8A3F3ACD-CA32-4557-8C16-AE4B07D82A23}" type="sibTrans" cxnId="{2AA616A9-0C5E-485B-A8A9-A031A8C39DD0}">
      <dgm:prSet/>
      <dgm:spPr/>
      <dgm:t>
        <a:bodyPr/>
        <a:lstStyle/>
        <a:p>
          <a:endParaRPr lang="en-US"/>
        </a:p>
      </dgm:t>
    </dgm:pt>
    <dgm:pt modelId="{94EB71C4-35A5-4AA0-986A-14055CAB8D8E}" type="pres">
      <dgm:prSet presAssocID="{4D0F9937-F790-4D1E-995C-BA1760F78CB2}" presName="hierChild1" presStyleCnt="0">
        <dgm:presLayoutVars>
          <dgm:chPref val="1"/>
          <dgm:dir/>
          <dgm:animOne val="branch"/>
          <dgm:animLvl val="lvl"/>
          <dgm:resizeHandles/>
        </dgm:presLayoutVars>
      </dgm:prSet>
      <dgm:spPr/>
    </dgm:pt>
    <dgm:pt modelId="{5B827272-DAE9-4D08-84F7-C5B89E1284F3}" type="pres">
      <dgm:prSet presAssocID="{41B4586D-3F44-4ECD-BA69-DD37F27BEAE5}" presName="hierRoot1" presStyleCnt="0"/>
      <dgm:spPr/>
    </dgm:pt>
    <dgm:pt modelId="{B3D470E1-8B4A-420D-B795-C2969FDD5057}" type="pres">
      <dgm:prSet presAssocID="{41B4586D-3F44-4ECD-BA69-DD37F27BEAE5}" presName="composite" presStyleCnt="0"/>
      <dgm:spPr/>
    </dgm:pt>
    <dgm:pt modelId="{5B5D25E0-9BD2-4304-85BC-760F37D9CBAD}" type="pres">
      <dgm:prSet presAssocID="{41B4586D-3F44-4ECD-BA69-DD37F27BEAE5}" presName="background" presStyleLbl="node0" presStyleIdx="0" presStyleCnt="6"/>
      <dgm:spPr/>
    </dgm:pt>
    <dgm:pt modelId="{7CBAA8DF-A469-41A3-9953-35F2BA1A5E2E}" type="pres">
      <dgm:prSet presAssocID="{41B4586D-3F44-4ECD-BA69-DD37F27BEAE5}" presName="text" presStyleLbl="fgAcc0" presStyleIdx="0" presStyleCnt="6" custScaleX="127426" custScaleY="181377" custLinFactX="24390" custLinFactNeighborX="100000" custLinFactNeighborY="-59434">
        <dgm:presLayoutVars>
          <dgm:chPref val="3"/>
        </dgm:presLayoutVars>
      </dgm:prSet>
      <dgm:spPr/>
    </dgm:pt>
    <dgm:pt modelId="{03885F64-FAB7-4E28-8B86-6A51CEA66FFA}" type="pres">
      <dgm:prSet presAssocID="{41B4586D-3F44-4ECD-BA69-DD37F27BEAE5}" presName="hierChild2" presStyleCnt="0"/>
      <dgm:spPr/>
    </dgm:pt>
    <dgm:pt modelId="{96FD39AB-01D4-4AFE-B1A4-A85AE83AC135}" type="pres">
      <dgm:prSet presAssocID="{B83880EC-5C0A-4C7E-B10D-EC446D256D08}" presName="hierRoot1" presStyleCnt="0"/>
      <dgm:spPr/>
    </dgm:pt>
    <dgm:pt modelId="{ED769A59-4F17-4CEC-93B7-FA321A01369F}" type="pres">
      <dgm:prSet presAssocID="{B83880EC-5C0A-4C7E-B10D-EC446D256D08}" presName="composite" presStyleCnt="0"/>
      <dgm:spPr/>
    </dgm:pt>
    <dgm:pt modelId="{4FE3CB7A-4BD5-466B-86A8-90D4E539C4C6}" type="pres">
      <dgm:prSet presAssocID="{B83880EC-5C0A-4C7E-B10D-EC446D256D08}" presName="background" presStyleLbl="node0" presStyleIdx="1" presStyleCnt="6"/>
      <dgm:spPr/>
    </dgm:pt>
    <dgm:pt modelId="{A4ECF3D2-7A19-48AA-9220-C91D1E2F89F0}" type="pres">
      <dgm:prSet presAssocID="{B83880EC-5C0A-4C7E-B10D-EC446D256D08}" presName="text" presStyleLbl="fgAcc0" presStyleIdx="1" presStyleCnt="6" custScaleX="127426" custScaleY="181377" custLinFactX="24390" custLinFactNeighborX="100000" custLinFactNeighborY="-53151">
        <dgm:presLayoutVars>
          <dgm:chPref val="3"/>
        </dgm:presLayoutVars>
      </dgm:prSet>
      <dgm:spPr/>
    </dgm:pt>
    <dgm:pt modelId="{6440AB89-063A-4587-9578-D2552528F9D2}" type="pres">
      <dgm:prSet presAssocID="{B83880EC-5C0A-4C7E-B10D-EC446D256D08}" presName="hierChild2" presStyleCnt="0"/>
      <dgm:spPr/>
    </dgm:pt>
    <dgm:pt modelId="{B708DC74-19C5-4E76-A372-D1BC473F4F75}" type="pres">
      <dgm:prSet presAssocID="{58E8A3E6-D9A0-43DE-9443-248BAB012B49}" presName="hierRoot1" presStyleCnt="0"/>
      <dgm:spPr/>
    </dgm:pt>
    <dgm:pt modelId="{0B4E7060-B921-421B-AB13-3E9196B59DDE}" type="pres">
      <dgm:prSet presAssocID="{58E8A3E6-D9A0-43DE-9443-248BAB012B49}" presName="composite" presStyleCnt="0"/>
      <dgm:spPr/>
    </dgm:pt>
    <dgm:pt modelId="{A2722F89-3755-44C5-97E4-B35A363B5DEB}" type="pres">
      <dgm:prSet presAssocID="{58E8A3E6-D9A0-43DE-9443-248BAB012B49}" presName="background" presStyleLbl="node0" presStyleIdx="2" presStyleCnt="6"/>
      <dgm:spPr/>
    </dgm:pt>
    <dgm:pt modelId="{6674302C-D8BC-49CD-916E-E0C2785B762E}" type="pres">
      <dgm:prSet presAssocID="{58E8A3E6-D9A0-43DE-9443-248BAB012B49}" presName="text" presStyleLbl="fgAcc0" presStyleIdx="2" presStyleCnt="6" custScaleX="135188" custScaleY="178405" custLinFactX="51164" custLinFactNeighborX="100000" custLinFactNeighborY="-48950">
        <dgm:presLayoutVars>
          <dgm:chPref val="3"/>
        </dgm:presLayoutVars>
      </dgm:prSet>
      <dgm:spPr/>
    </dgm:pt>
    <dgm:pt modelId="{CADE3D7B-65B9-44BB-B084-6AD90A0F5CF9}" type="pres">
      <dgm:prSet presAssocID="{58E8A3E6-D9A0-43DE-9443-248BAB012B49}" presName="hierChild2" presStyleCnt="0"/>
      <dgm:spPr/>
    </dgm:pt>
    <dgm:pt modelId="{00E140FF-505D-467D-98E7-BFD8C54F5DDC}" type="pres">
      <dgm:prSet presAssocID="{3BBBD5D2-DB99-434F-A66F-C3798689CF67}" presName="hierRoot1" presStyleCnt="0"/>
      <dgm:spPr/>
    </dgm:pt>
    <dgm:pt modelId="{2333E052-01AB-4424-AB18-1927FA48F283}" type="pres">
      <dgm:prSet presAssocID="{3BBBD5D2-DB99-434F-A66F-C3798689CF67}" presName="composite" presStyleCnt="0"/>
      <dgm:spPr/>
    </dgm:pt>
    <dgm:pt modelId="{2BB51CAC-AE80-4E7E-9FFF-A9E9D7267877}" type="pres">
      <dgm:prSet presAssocID="{3BBBD5D2-DB99-434F-A66F-C3798689CF67}" presName="background" presStyleLbl="node0" presStyleIdx="3" presStyleCnt="6"/>
      <dgm:spPr/>
    </dgm:pt>
    <dgm:pt modelId="{E2B5EDA3-8E2D-43D6-A8FA-DF51065A28AC}" type="pres">
      <dgm:prSet presAssocID="{3BBBD5D2-DB99-434F-A66F-C3798689CF67}" presName="text" presStyleLbl="fgAcc0" presStyleIdx="3" presStyleCnt="6" custScaleX="130131" custScaleY="172948" custLinFactX="-84280" custLinFactY="73979" custLinFactNeighborX="-100000" custLinFactNeighborY="100000">
        <dgm:presLayoutVars>
          <dgm:chPref val="3"/>
        </dgm:presLayoutVars>
      </dgm:prSet>
      <dgm:spPr/>
    </dgm:pt>
    <dgm:pt modelId="{F7B2BE23-13B5-49DD-A19C-5E446A00BBAC}" type="pres">
      <dgm:prSet presAssocID="{3BBBD5D2-DB99-434F-A66F-C3798689CF67}" presName="hierChild2" presStyleCnt="0"/>
      <dgm:spPr/>
    </dgm:pt>
    <dgm:pt modelId="{A73BE7EF-6BBE-448F-83B0-8CF2D236CC9B}" type="pres">
      <dgm:prSet presAssocID="{E9BEEA06-5396-41E8-9B19-58F3A459B9E7}" presName="hierRoot1" presStyleCnt="0"/>
      <dgm:spPr/>
    </dgm:pt>
    <dgm:pt modelId="{662FF585-0173-4192-89DC-183F14670655}" type="pres">
      <dgm:prSet presAssocID="{E9BEEA06-5396-41E8-9B19-58F3A459B9E7}" presName="composite" presStyleCnt="0"/>
      <dgm:spPr/>
    </dgm:pt>
    <dgm:pt modelId="{B494B77A-A7A2-4EB9-A07E-BCC0A7B06785}" type="pres">
      <dgm:prSet presAssocID="{E9BEEA06-5396-41E8-9B19-58F3A459B9E7}" presName="background" presStyleLbl="node0" presStyleIdx="4" presStyleCnt="6"/>
      <dgm:spPr/>
    </dgm:pt>
    <dgm:pt modelId="{D9CB0027-C752-409C-8893-C6A97EC44C21}" type="pres">
      <dgm:prSet presAssocID="{E9BEEA06-5396-41E8-9B19-58F3A459B9E7}" presName="text" presStyleLbl="fgAcc0" presStyleIdx="4" presStyleCnt="6" custScaleX="130131" custScaleY="172948" custLinFactX="-84280" custLinFactY="73979" custLinFactNeighborX="-100000" custLinFactNeighborY="100000">
        <dgm:presLayoutVars>
          <dgm:chPref val="3"/>
        </dgm:presLayoutVars>
      </dgm:prSet>
      <dgm:spPr/>
    </dgm:pt>
    <dgm:pt modelId="{E70ED4D1-1637-4211-8737-B902CC09D28F}" type="pres">
      <dgm:prSet presAssocID="{E9BEEA06-5396-41E8-9B19-58F3A459B9E7}" presName="hierChild2" presStyleCnt="0"/>
      <dgm:spPr/>
    </dgm:pt>
    <dgm:pt modelId="{E2DA255F-368E-444A-B370-AFC1CE19FE13}" type="pres">
      <dgm:prSet presAssocID="{5852292D-0A3F-47CD-A1C6-FFFAA69AAC20}" presName="hierRoot1" presStyleCnt="0"/>
      <dgm:spPr/>
    </dgm:pt>
    <dgm:pt modelId="{5956139C-DAEA-40AF-9F3F-2CEDA7B2481E}" type="pres">
      <dgm:prSet presAssocID="{5852292D-0A3F-47CD-A1C6-FFFAA69AAC20}" presName="composite" presStyleCnt="0"/>
      <dgm:spPr/>
    </dgm:pt>
    <dgm:pt modelId="{96F93472-5BB5-453F-B347-C685073895E0}" type="pres">
      <dgm:prSet presAssocID="{5852292D-0A3F-47CD-A1C6-FFFAA69AAC20}" presName="background" presStyleLbl="node0" presStyleIdx="5" presStyleCnt="6"/>
      <dgm:spPr/>
    </dgm:pt>
    <dgm:pt modelId="{D08D976F-F48E-47B5-8D48-B5FB99F7E102}" type="pres">
      <dgm:prSet presAssocID="{5852292D-0A3F-47CD-A1C6-FFFAA69AAC20}" presName="text" presStyleLbl="fgAcc0" presStyleIdx="5" presStyleCnt="6" custScaleX="140283" custScaleY="182035" custLinFactX="-62152" custLinFactY="64892" custLinFactNeighborX="-100000" custLinFactNeighborY="100000">
        <dgm:presLayoutVars>
          <dgm:chPref val="3"/>
        </dgm:presLayoutVars>
      </dgm:prSet>
      <dgm:spPr/>
    </dgm:pt>
    <dgm:pt modelId="{6C502290-8600-4EAA-A93D-5FEEB19FD7A1}" type="pres">
      <dgm:prSet presAssocID="{5852292D-0A3F-47CD-A1C6-FFFAA69AAC20}" presName="hierChild2" presStyleCnt="0"/>
      <dgm:spPr/>
    </dgm:pt>
  </dgm:ptLst>
  <dgm:cxnLst>
    <dgm:cxn modelId="{F1C82405-14B9-4366-97D5-79F16980B492}" type="presOf" srcId="{4D0F9937-F790-4D1E-995C-BA1760F78CB2}" destId="{94EB71C4-35A5-4AA0-986A-14055CAB8D8E}" srcOrd="0" destOrd="0" presId="urn:microsoft.com/office/officeart/2005/8/layout/hierarchy1"/>
    <dgm:cxn modelId="{7E5D9723-EF2C-47E0-B6F9-33488964614B}" srcId="{4D0F9937-F790-4D1E-995C-BA1760F78CB2}" destId="{41B4586D-3F44-4ECD-BA69-DD37F27BEAE5}" srcOrd="0" destOrd="0" parTransId="{D57083C4-93F7-47AC-AFD4-13154EFA0682}" sibTransId="{AD5DC7ED-DD3F-4035-B6EC-4A10FAD0D4D1}"/>
    <dgm:cxn modelId="{AAB80C62-90B4-406F-BFA4-AFD4FE64BF56}" srcId="{4D0F9937-F790-4D1E-995C-BA1760F78CB2}" destId="{B83880EC-5C0A-4C7E-B10D-EC446D256D08}" srcOrd="1" destOrd="0" parTransId="{A7D3B859-9135-46E2-8740-BA4775E8E494}" sibTransId="{CD95F548-573B-4F06-93A3-D15A39BE1D15}"/>
    <dgm:cxn modelId="{183F5267-D1C1-427A-AE8E-AAC458A47D4F}" type="presOf" srcId="{58E8A3E6-D9A0-43DE-9443-248BAB012B49}" destId="{6674302C-D8BC-49CD-916E-E0C2785B762E}" srcOrd="0" destOrd="0" presId="urn:microsoft.com/office/officeart/2005/8/layout/hierarchy1"/>
    <dgm:cxn modelId="{C187387E-160E-4ACA-8892-F322FA3059E2}" srcId="{4D0F9937-F790-4D1E-995C-BA1760F78CB2}" destId="{3BBBD5D2-DB99-434F-A66F-C3798689CF67}" srcOrd="3" destOrd="0" parTransId="{D2EA0627-5E15-40A9-B3A9-22A011234A1D}" sibTransId="{B2A8A8CF-EC20-4000-BCB5-56C496047981}"/>
    <dgm:cxn modelId="{F0361395-B574-4032-B216-A5C6CF5E2001}" type="presOf" srcId="{41B4586D-3F44-4ECD-BA69-DD37F27BEAE5}" destId="{7CBAA8DF-A469-41A3-9953-35F2BA1A5E2E}" srcOrd="0" destOrd="0" presId="urn:microsoft.com/office/officeart/2005/8/layout/hierarchy1"/>
    <dgm:cxn modelId="{DA0448A1-7071-4D2B-B355-4832909D80CD}" srcId="{4D0F9937-F790-4D1E-995C-BA1760F78CB2}" destId="{5852292D-0A3F-47CD-A1C6-FFFAA69AAC20}" srcOrd="5" destOrd="0" parTransId="{E9FAD308-C528-4A6A-80D1-A215EF67CB6F}" sibTransId="{2B428679-153A-4B05-BF9F-0DC8A52849D3}"/>
    <dgm:cxn modelId="{2DF604A7-F24B-47DA-BEB3-FFF0541DF84A}" type="presOf" srcId="{5852292D-0A3F-47CD-A1C6-FFFAA69AAC20}" destId="{D08D976F-F48E-47B5-8D48-B5FB99F7E102}" srcOrd="0" destOrd="0" presId="urn:microsoft.com/office/officeart/2005/8/layout/hierarchy1"/>
    <dgm:cxn modelId="{2AA616A9-0C5E-485B-A8A9-A031A8C39DD0}" srcId="{4D0F9937-F790-4D1E-995C-BA1760F78CB2}" destId="{E9BEEA06-5396-41E8-9B19-58F3A459B9E7}" srcOrd="4" destOrd="0" parTransId="{B4356575-C2CB-476D-ADCC-8BC0C9470422}" sibTransId="{8A3F3ACD-CA32-4557-8C16-AE4B07D82A23}"/>
    <dgm:cxn modelId="{8C8BC5B4-C63E-4139-99BE-C58198F38C1D}" type="presOf" srcId="{3BBBD5D2-DB99-434F-A66F-C3798689CF67}" destId="{E2B5EDA3-8E2D-43D6-A8FA-DF51065A28AC}" srcOrd="0" destOrd="0" presId="urn:microsoft.com/office/officeart/2005/8/layout/hierarchy1"/>
    <dgm:cxn modelId="{B00029D9-F1BA-46D5-99BF-980BFC701421}" type="presOf" srcId="{E9BEEA06-5396-41E8-9B19-58F3A459B9E7}" destId="{D9CB0027-C752-409C-8893-C6A97EC44C21}" srcOrd="0" destOrd="0" presId="urn:microsoft.com/office/officeart/2005/8/layout/hierarchy1"/>
    <dgm:cxn modelId="{CD53A4E2-F705-4F1A-B5AB-173BFAC5277C}" srcId="{4D0F9937-F790-4D1E-995C-BA1760F78CB2}" destId="{58E8A3E6-D9A0-43DE-9443-248BAB012B49}" srcOrd="2" destOrd="0" parTransId="{9CC654A6-7D68-4E48-8F62-9A3B6EC46C05}" sibTransId="{EFBD1291-D88D-4959-8C08-7518595E865F}"/>
    <dgm:cxn modelId="{6FCB03F2-AA9E-42B4-A772-B5CD904933F3}" type="presOf" srcId="{B83880EC-5C0A-4C7E-B10D-EC446D256D08}" destId="{A4ECF3D2-7A19-48AA-9220-C91D1E2F89F0}" srcOrd="0" destOrd="0" presId="urn:microsoft.com/office/officeart/2005/8/layout/hierarchy1"/>
    <dgm:cxn modelId="{32690C08-1299-4F58-917C-7A39AFE45AD1}" type="presParOf" srcId="{94EB71C4-35A5-4AA0-986A-14055CAB8D8E}" destId="{5B827272-DAE9-4D08-84F7-C5B89E1284F3}" srcOrd="0" destOrd="0" presId="urn:microsoft.com/office/officeart/2005/8/layout/hierarchy1"/>
    <dgm:cxn modelId="{07D79DAC-A7C4-4C9F-9865-CCED7956F5A5}" type="presParOf" srcId="{5B827272-DAE9-4D08-84F7-C5B89E1284F3}" destId="{B3D470E1-8B4A-420D-B795-C2969FDD5057}" srcOrd="0" destOrd="0" presId="urn:microsoft.com/office/officeart/2005/8/layout/hierarchy1"/>
    <dgm:cxn modelId="{9B606214-C6DE-42A0-96F7-9DA2D091DAEE}" type="presParOf" srcId="{B3D470E1-8B4A-420D-B795-C2969FDD5057}" destId="{5B5D25E0-9BD2-4304-85BC-760F37D9CBAD}" srcOrd="0" destOrd="0" presId="urn:microsoft.com/office/officeart/2005/8/layout/hierarchy1"/>
    <dgm:cxn modelId="{2AD6E63C-61D2-4BDF-A3FF-4CF6B80B78F0}" type="presParOf" srcId="{B3D470E1-8B4A-420D-B795-C2969FDD5057}" destId="{7CBAA8DF-A469-41A3-9953-35F2BA1A5E2E}" srcOrd="1" destOrd="0" presId="urn:microsoft.com/office/officeart/2005/8/layout/hierarchy1"/>
    <dgm:cxn modelId="{6261B0D6-4B22-4B28-9779-11E0F719D5E2}" type="presParOf" srcId="{5B827272-DAE9-4D08-84F7-C5B89E1284F3}" destId="{03885F64-FAB7-4E28-8B86-6A51CEA66FFA}" srcOrd="1" destOrd="0" presId="urn:microsoft.com/office/officeart/2005/8/layout/hierarchy1"/>
    <dgm:cxn modelId="{27E356B8-69C7-4E91-AABB-6DEE40ACCE19}" type="presParOf" srcId="{94EB71C4-35A5-4AA0-986A-14055CAB8D8E}" destId="{96FD39AB-01D4-4AFE-B1A4-A85AE83AC135}" srcOrd="1" destOrd="0" presId="urn:microsoft.com/office/officeart/2005/8/layout/hierarchy1"/>
    <dgm:cxn modelId="{CADC97C5-B113-42B4-8023-465951C8142B}" type="presParOf" srcId="{96FD39AB-01D4-4AFE-B1A4-A85AE83AC135}" destId="{ED769A59-4F17-4CEC-93B7-FA321A01369F}" srcOrd="0" destOrd="0" presId="urn:microsoft.com/office/officeart/2005/8/layout/hierarchy1"/>
    <dgm:cxn modelId="{C099CEA6-8B31-4138-9ECC-CB78BC0F3122}" type="presParOf" srcId="{ED769A59-4F17-4CEC-93B7-FA321A01369F}" destId="{4FE3CB7A-4BD5-466B-86A8-90D4E539C4C6}" srcOrd="0" destOrd="0" presId="urn:microsoft.com/office/officeart/2005/8/layout/hierarchy1"/>
    <dgm:cxn modelId="{A7794759-07E3-4D02-B777-A270DB4C6649}" type="presParOf" srcId="{ED769A59-4F17-4CEC-93B7-FA321A01369F}" destId="{A4ECF3D2-7A19-48AA-9220-C91D1E2F89F0}" srcOrd="1" destOrd="0" presId="urn:microsoft.com/office/officeart/2005/8/layout/hierarchy1"/>
    <dgm:cxn modelId="{2DBE6EED-BEDD-4609-BFA2-56C223CC1691}" type="presParOf" srcId="{96FD39AB-01D4-4AFE-B1A4-A85AE83AC135}" destId="{6440AB89-063A-4587-9578-D2552528F9D2}" srcOrd="1" destOrd="0" presId="urn:microsoft.com/office/officeart/2005/8/layout/hierarchy1"/>
    <dgm:cxn modelId="{25CB4E2D-436E-48DC-AAA1-6512E9D8E204}" type="presParOf" srcId="{94EB71C4-35A5-4AA0-986A-14055CAB8D8E}" destId="{B708DC74-19C5-4E76-A372-D1BC473F4F75}" srcOrd="2" destOrd="0" presId="urn:microsoft.com/office/officeart/2005/8/layout/hierarchy1"/>
    <dgm:cxn modelId="{EA69253C-A508-4BD4-A482-F2CD0378520C}" type="presParOf" srcId="{B708DC74-19C5-4E76-A372-D1BC473F4F75}" destId="{0B4E7060-B921-421B-AB13-3E9196B59DDE}" srcOrd="0" destOrd="0" presId="urn:microsoft.com/office/officeart/2005/8/layout/hierarchy1"/>
    <dgm:cxn modelId="{D69A8E67-D292-4D61-98A6-600B5955E600}" type="presParOf" srcId="{0B4E7060-B921-421B-AB13-3E9196B59DDE}" destId="{A2722F89-3755-44C5-97E4-B35A363B5DEB}" srcOrd="0" destOrd="0" presId="urn:microsoft.com/office/officeart/2005/8/layout/hierarchy1"/>
    <dgm:cxn modelId="{08DA718F-7BE7-4807-9DCC-749775131493}" type="presParOf" srcId="{0B4E7060-B921-421B-AB13-3E9196B59DDE}" destId="{6674302C-D8BC-49CD-916E-E0C2785B762E}" srcOrd="1" destOrd="0" presId="urn:microsoft.com/office/officeart/2005/8/layout/hierarchy1"/>
    <dgm:cxn modelId="{D16C3BB7-1171-4745-B504-5937A02D1F69}" type="presParOf" srcId="{B708DC74-19C5-4E76-A372-D1BC473F4F75}" destId="{CADE3D7B-65B9-44BB-B084-6AD90A0F5CF9}" srcOrd="1" destOrd="0" presId="urn:microsoft.com/office/officeart/2005/8/layout/hierarchy1"/>
    <dgm:cxn modelId="{93E39B1C-D59C-453A-B598-853F0226A10F}" type="presParOf" srcId="{94EB71C4-35A5-4AA0-986A-14055CAB8D8E}" destId="{00E140FF-505D-467D-98E7-BFD8C54F5DDC}" srcOrd="3" destOrd="0" presId="urn:microsoft.com/office/officeart/2005/8/layout/hierarchy1"/>
    <dgm:cxn modelId="{DEADCD06-844E-48EA-B47A-0371E73C6BE2}" type="presParOf" srcId="{00E140FF-505D-467D-98E7-BFD8C54F5DDC}" destId="{2333E052-01AB-4424-AB18-1927FA48F283}" srcOrd="0" destOrd="0" presId="urn:microsoft.com/office/officeart/2005/8/layout/hierarchy1"/>
    <dgm:cxn modelId="{13C4D008-A5A0-4AD5-B6AD-582086164413}" type="presParOf" srcId="{2333E052-01AB-4424-AB18-1927FA48F283}" destId="{2BB51CAC-AE80-4E7E-9FFF-A9E9D7267877}" srcOrd="0" destOrd="0" presId="urn:microsoft.com/office/officeart/2005/8/layout/hierarchy1"/>
    <dgm:cxn modelId="{457E556B-3F31-4E8D-82E3-A4EDD001B063}" type="presParOf" srcId="{2333E052-01AB-4424-AB18-1927FA48F283}" destId="{E2B5EDA3-8E2D-43D6-A8FA-DF51065A28AC}" srcOrd="1" destOrd="0" presId="urn:microsoft.com/office/officeart/2005/8/layout/hierarchy1"/>
    <dgm:cxn modelId="{040D2A5F-BB43-4FBD-A295-67372540F5A7}" type="presParOf" srcId="{00E140FF-505D-467D-98E7-BFD8C54F5DDC}" destId="{F7B2BE23-13B5-49DD-A19C-5E446A00BBAC}" srcOrd="1" destOrd="0" presId="urn:microsoft.com/office/officeart/2005/8/layout/hierarchy1"/>
    <dgm:cxn modelId="{C1D6EB77-4BA9-4378-9036-5D99EDF858CB}" type="presParOf" srcId="{94EB71C4-35A5-4AA0-986A-14055CAB8D8E}" destId="{A73BE7EF-6BBE-448F-83B0-8CF2D236CC9B}" srcOrd="4" destOrd="0" presId="urn:microsoft.com/office/officeart/2005/8/layout/hierarchy1"/>
    <dgm:cxn modelId="{2098EB00-DCD9-4607-8A15-CB4362298D18}" type="presParOf" srcId="{A73BE7EF-6BBE-448F-83B0-8CF2D236CC9B}" destId="{662FF585-0173-4192-89DC-183F14670655}" srcOrd="0" destOrd="0" presId="urn:microsoft.com/office/officeart/2005/8/layout/hierarchy1"/>
    <dgm:cxn modelId="{4E4CA11E-8696-428E-BD34-A5BBCCC9AFCA}" type="presParOf" srcId="{662FF585-0173-4192-89DC-183F14670655}" destId="{B494B77A-A7A2-4EB9-A07E-BCC0A7B06785}" srcOrd="0" destOrd="0" presId="urn:microsoft.com/office/officeart/2005/8/layout/hierarchy1"/>
    <dgm:cxn modelId="{609FD2BB-B9D8-4F1E-B699-9FEE582123DC}" type="presParOf" srcId="{662FF585-0173-4192-89DC-183F14670655}" destId="{D9CB0027-C752-409C-8893-C6A97EC44C21}" srcOrd="1" destOrd="0" presId="urn:microsoft.com/office/officeart/2005/8/layout/hierarchy1"/>
    <dgm:cxn modelId="{1456CA39-5259-4C88-B363-77B937B110E2}" type="presParOf" srcId="{A73BE7EF-6BBE-448F-83B0-8CF2D236CC9B}" destId="{E70ED4D1-1637-4211-8737-B902CC09D28F}" srcOrd="1" destOrd="0" presId="urn:microsoft.com/office/officeart/2005/8/layout/hierarchy1"/>
    <dgm:cxn modelId="{DA692855-E420-4E82-8FDF-35CB92121701}" type="presParOf" srcId="{94EB71C4-35A5-4AA0-986A-14055CAB8D8E}" destId="{E2DA255F-368E-444A-B370-AFC1CE19FE13}" srcOrd="5" destOrd="0" presId="urn:microsoft.com/office/officeart/2005/8/layout/hierarchy1"/>
    <dgm:cxn modelId="{AB9E9B00-77C1-44A9-BD90-323D2350C2A8}" type="presParOf" srcId="{E2DA255F-368E-444A-B370-AFC1CE19FE13}" destId="{5956139C-DAEA-40AF-9F3F-2CEDA7B2481E}" srcOrd="0" destOrd="0" presId="urn:microsoft.com/office/officeart/2005/8/layout/hierarchy1"/>
    <dgm:cxn modelId="{34589EFB-0B82-41FD-8FBA-F713D9AA35FB}" type="presParOf" srcId="{5956139C-DAEA-40AF-9F3F-2CEDA7B2481E}" destId="{96F93472-5BB5-453F-B347-C685073895E0}" srcOrd="0" destOrd="0" presId="urn:microsoft.com/office/officeart/2005/8/layout/hierarchy1"/>
    <dgm:cxn modelId="{7F267E8E-352E-436C-AF73-43BAD20A1ED6}" type="presParOf" srcId="{5956139C-DAEA-40AF-9F3F-2CEDA7B2481E}" destId="{D08D976F-F48E-47B5-8D48-B5FB99F7E102}" srcOrd="1" destOrd="0" presId="urn:microsoft.com/office/officeart/2005/8/layout/hierarchy1"/>
    <dgm:cxn modelId="{37893264-7CDE-4092-A926-DEEF6AE85269}" type="presParOf" srcId="{E2DA255F-368E-444A-B370-AFC1CE19FE13}" destId="{6C502290-8600-4EAA-A93D-5FEEB19FD7A1}"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5D25E0-9BD2-4304-85BC-760F37D9CBAD}">
      <dsp:nvSpPr>
        <dsp:cNvPr id="0" name=""/>
        <dsp:cNvSpPr/>
      </dsp:nvSpPr>
      <dsp:spPr>
        <a:xfrm>
          <a:off x="1034749" y="1931588"/>
          <a:ext cx="1059349" cy="957496"/>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CBAA8DF-A469-41A3-9953-35F2BA1A5E2E}">
      <dsp:nvSpPr>
        <dsp:cNvPr id="0" name=""/>
        <dsp:cNvSpPr/>
      </dsp:nvSpPr>
      <dsp:spPr>
        <a:xfrm>
          <a:off x="1127121" y="2019341"/>
          <a:ext cx="1059349" cy="957496"/>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Purpose</a:t>
          </a:r>
          <a:endParaRPr lang="en-US" sz="1500" b="0" kern="1200" dirty="0"/>
        </a:p>
      </dsp:txBody>
      <dsp:txXfrm>
        <a:off x="1155165" y="2047385"/>
        <a:ext cx="1003261" cy="901408"/>
      </dsp:txXfrm>
    </dsp:sp>
    <dsp:sp modelId="{4FE3CB7A-4BD5-466B-86A8-90D4E539C4C6}">
      <dsp:nvSpPr>
        <dsp:cNvPr id="0" name=""/>
        <dsp:cNvSpPr/>
      </dsp:nvSpPr>
      <dsp:spPr>
        <a:xfrm>
          <a:off x="2278842" y="1964756"/>
          <a:ext cx="1059349" cy="957496"/>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4ECF3D2-7A19-48AA-9220-C91D1E2F89F0}">
      <dsp:nvSpPr>
        <dsp:cNvPr id="0" name=""/>
        <dsp:cNvSpPr/>
      </dsp:nvSpPr>
      <dsp:spPr>
        <a:xfrm>
          <a:off x="2371213" y="2052509"/>
          <a:ext cx="1059349" cy="957496"/>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WBS</a:t>
          </a:r>
          <a:endParaRPr lang="en-US" sz="1500" b="0" kern="1200" dirty="0"/>
        </a:p>
      </dsp:txBody>
      <dsp:txXfrm>
        <a:off x="2399257" y="2080553"/>
        <a:ext cx="1003261" cy="901408"/>
      </dsp:txXfrm>
    </dsp:sp>
    <dsp:sp modelId="{A2722F89-3755-44C5-97E4-B35A363B5DEB}">
      <dsp:nvSpPr>
        <dsp:cNvPr id="0" name=""/>
        <dsp:cNvSpPr/>
      </dsp:nvSpPr>
      <dsp:spPr>
        <a:xfrm>
          <a:off x="3745519" y="1986933"/>
          <a:ext cx="1123878" cy="941807"/>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674302C-D8BC-49CD-916E-E0C2785B762E}">
      <dsp:nvSpPr>
        <dsp:cNvPr id="0" name=""/>
        <dsp:cNvSpPr/>
      </dsp:nvSpPr>
      <dsp:spPr>
        <a:xfrm>
          <a:off x="3837890" y="2074687"/>
          <a:ext cx="1123878" cy="941807"/>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gathering techniques.</a:t>
          </a:r>
          <a:endParaRPr lang="en-US" sz="1500" kern="1200" dirty="0"/>
        </a:p>
      </dsp:txBody>
      <dsp:txXfrm>
        <a:off x="3865475" y="2102272"/>
        <a:ext cx="1068708" cy="886637"/>
      </dsp:txXfrm>
    </dsp:sp>
    <dsp:sp modelId="{2BB51CAC-AE80-4E7E-9FFF-A9E9D7267877}">
      <dsp:nvSpPr>
        <dsp:cNvPr id="0" name=""/>
        <dsp:cNvSpPr/>
      </dsp:nvSpPr>
      <dsp:spPr>
        <a:xfrm>
          <a:off x="2265444" y="3163785"/>
          <a:ext cx="1081837" cy="91299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2B5EDA3-8E2D-43D6-A8FA-DF51065A28AC}">
      <dsp:nvSpPr>
        <dsp:cNvPr id="0" name=""/>
        <dsp:cNvSpPr/>
      </dsp:nvSpPr>
      <dsp:spPr>
        <a:xfrm>
          <a:off x="2357816" y="3251538"/>
          <a:ext cx="1081837" cy="91299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baseline="0" dirty="0"/>
            <a:t>Onion model</a:t>
          </a:r>
          <a:endParaRPr lang="en-US" sz="2000" kern="1200" dirty="0"/>
        </a:p>
      </dsp:txBody>
      <dsp:txXfrm>
        <a:off x="2384557" y="3278279"/>
        <a:ext cx="1028355" cy="859517"/>
      </dsp:txXfrm>
    </dsp:sp>
    <dsp:sp modelId="{B494B77A-A7A2-4EB9-A07E-BCC0A7B06785}">
      <dsp:nvSpPr>
        <dsp:cNvPr id="0" name=""/>
        <dsp:cNvSpPr/>
      </dsp:nvSpPr>
      <dsp:spPr>
        <a:xfrm>
          <a:off x="3532025" y="3163785"/>
          <a:ext cx="1081837" cy="91299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9CB0027-C752-409C-8893-C6A97EC44C21}">
      <dsp:nvSpPr>
        <dsp:cNvPr id="0" name=""/>
        <dsp:cNvSpPr/>
      </dsp:nvSpPr>
      <dsp:spPr>
        <a:xfrm>
          <a:off x="3624396" y="3251538"/>
          <a:ext cx="1081837" cy="91299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baseline="0" dirty="0"/>
            <a:t>Requirement</a:t>
          </a:r>
          <a:endParaRPr lang="en-US" sz="2000" kern="1200" dirty="0"/>
        </a:p>
      </dsp:txBody>
      <dsp:txXfrm>
        <a:off x="3651137" y="3278279"/>
        <a:ext cx="1028355" cy="859517"/>
      </dsp:txXfrm>
    </dsp:sp>
    <dsp:sp modelId="{96F93472-5BB5-453F-B347-C685073895E0}">
      <dsp:nvSpPr>
        <dsp:cNvPr id="0" name=""/>
        <dsp:cNvSpPr/>
      </dsp:nvSpPr>
      <dsp:spPr>
        <a:xfrm>
          <a:off x="4982565" y="3115814"/>
          <a:ext cx="1166235" cy="96096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08D976F-F48E-47B5-8D48-B5FB99F7E102}">
      <dsp:nvSpPr>
        <dsp:cNvPr id="0" name=""/>
        <dsp:cNvSpPr/>
      </dsp:nvSpPr>
      <dsp:spPr>
        <a:xfrm>
          <a:off x="5074937" y="3203567"/>
          <a:ext cx="1166235" cy="96096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Context Model</a:t>
          </a:r>
        </a:p>
      </dsp:txBody>
      <dsp:txXfrm>
        <a:off x="5103083" y="3231713"/>
        <a:ext cx="1109943" cy="90467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22.sv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hyperlink" Target="https://github.com/MousaKhaleel/VentureLink-an-investors-community"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sv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svg"/><Relationship Id="rId7" Type="http://schemas.openxmlformats.org/officeDocument/2006/relationships/diagramColors" Target="../diagrams/colors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0"/>
            <a:ext cx="12191980" cy="6871252"/>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96149" y="4348065"/>
            <a:ext cx="5607907" cy="1353670"/>
          </a:xfrm>
        </p:spPr>
        <p:txBody>
          <a:bodyPr>
            <a:normAutofit fontScale="90000"/>
          </a:bodyPr>
          <a:lstStyle/>
          <a:p>
            <a:pPr algn="l"/>
            <a:r>
              <a:rPr lang="en-US" sz="3600" dirty="0">
                <a:solidFill>
                  <a:srgbClr val="FFFFFF"/>
                </a:solidFill>
              </a:rPr>
              <a:t>VentureLink - a community for Investors</a:t>
            </a:r>
          </a:p>
        </p:txBody>
      </p:sp>
      <p:sp>
        <p:nvSpPr>
          <p:cNvPr id="24" name="TextBox 23">
            <a:extLst>
              <a:ext uri="{FF2B5EF4-FFF2-40B4-BE49-F238E27FC236}">
                <a16:creationId xmlns:a16="http://schemas.microsoft.com/office/drawing/2014/main" id="{2F280850-F2A8-3CC4-4A99-9C6FA389BE10}"/>
              </a:ext>
            </a:extLst>
          </p:cNvPr>
          <p:cNvSpPr txBox="1"/>
          <p:nvPr/>
        </p:nvSpPr>
        <p:spPr>
          <a:xfrm>
            <a:off x="9134882" y="5562832"/>
            <a:ext cx="2907254" cy="369332"/>
          </a:xfrm>
          <a:prstGeom prst="rect">
            <a:avLst/>
          </a:prstGeom>
          <a:noFill/>
        </p:spPr>
        <p:txBody>
          <a:bodyPr wrap="square">
            <a:spAutoFit/>
          </a:bodyPr>
          <a:lstStyle/>
          <a:p>
            <a:r>
              <a:rPr lang="en-US" dirty="0">
                <a:solidFill>
                  <a:schemeClr val="bg1"/>
                </a:solidFill>
              </a:rPr>
              <a:t>A new way of investing</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20A7-E1FE-D36E-475A-C6D847BFB5D2}"/>
              </a:ext>
            </a:extLst>
          </p:cNvPr>
          <p:cNvSpPr>
            <a:spLocks noGrp="1"/>
          </p:cNvSpPr>
          <p:nvPr>
            <p:ph type="title"/>
          </p:nvPr>
        </p:nvSpPr>
        <p:spPr>
          <a:xfrm>
            <a:off x="2756452" y="327990"/>
            <a:ext cx="6758609" cy="758687"/>
          </a:xfrm>
        </p:spPr>
        <p:txBody>
          <a:bodyPr/>
          <a:lstStyle/>
          <a:p>
            <a:r>
              <a:rPr lang="en-US" dirty="0"/>
              <a:t>Stakeholder analysis model </a:t>
            </a:r>
          </a:p>
        </p:txBody>
      </p:sp>
      <p:sp>
        <p:nvSpPr>
          <p:cNvPr id="5" name="Oval 4">
            <a:extLst>
              <a:ext uri="{FF2B5EF4-FFF2-40B4-BE49-F238E27FC236}">
                <a16:creationId xmlns:a16="http://schemas.microsoft.com/office/drawing/2014/main" id="{197626D7-A003-EBBE-F427-8B7233043AEF}"/>
              </a:ext>
            </a:extLst>
          </p:cNvPr>
          <p:cNvSpPr/>
          <p:nvPr/>
        </p:nvSpPr>
        <p:spPr>
          <a:xfrm>
            <a:off x="852012" y="1440259"/>
            <a:ext cx="10771970" cy="5160775"/>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9765742-E2CE-16A9-C58F-D95BE99D76E8}"/>
              </a:ext>
            </a:extLst>
          </p:cNvPr>
          <p:cNvSpPr/>
          <p:nvPr/>
        </p:nvSpPr>
        <p:spPr>
          <a:xfrm>
            <a:off x="2023090" y="2320719"/>
            <a:ext cx="8225331" cy="3326706"/>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7952B43-C8F8-D5BD-611C-236761663BD6}"/>
              </a:ext>
            </a:extLst>
          </p:cNvPr>
          <p:cNvSpPr/>
          <p:nvPr/>
        </p:nvSpPr>
        <p:spPr>
          <a:xfrm>
            <a:off x="3397815" y="2978309"/>
            <a:ext cx="5680364" cy="2011526"/>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8701139-6DD6-0B22-A7B4-E051C290D006}"/>
              </a:ext>
            </a:extLst>
          </p:cNvPr>
          <p:cNvSpPr/>
          <p:nvPr/>
        </p:nvSpPr>
        <p:spPr>
          <a:xfrm>
            <a:off x="5014580" y="3354962"/>
            <a:ext cx="3639090" cy="1097825"/>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VentureLink</a:t>
            </a:r>
            <a:endParaRPr lang="en-US" sz="2800" dirty="0">
              <a:solidFill>
                <a:schemeClr val="tx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653B42B6-FDE4-E084-3116-74C26841DB5D}"/>
              </a:ext>
            </a:extLst>
          </p:cNvPr>
          <p:cNvSpPr txBox="1"/>
          <p:nvPr/>
        </p:nvSpPr>
        <p:spPr>
          <a:xfrm>
            <a:off x="5201468" y="2441261"/>
            <a:ext cx="2914862" cy="461665"/>
          </a:xfrm>
          <a:prstGeom prst="rect">
            <a:avLst/>
          </a:prstGeom>
          <a:noFill/>
        </p:spPr>
        <p:txBody>
          <a:bodyPr wrap="square">
            <a:spAutoFit/>
          </a:bodyPr>
          <a:lstStyle/>
          <a:p>
            <a:pPr algn="ctr"/>
            <a:r>
              <a:rPr lang="en-US" sz="2400" dirty="0">
                <a:solidFill>
                  <a:schemeClr val="tx1"/>
                </a:solidFill>
              </a:rPr>
              <a:t>System Developers</a:t>
            </a:r>
          </a:p>
        </p:txBody>
      </p:sp>
      <p:sp>
        <p:nvSpPr>
          <p:cNvPr id="10" name="TextBox 9">
            <a:extLst>
              <a:ext uri="{FF2B5EF4-FFF2-40B4-BE49-F238E27FC236}">
                <a16:creationId xmlns:a16="http://schemas.microsoft.com/office/drawing/2014/main" id="{A9F693DE-5CD4-4CAD-C178-B3464E4522D4}"/>
              </a:ext>
            </a:extLst>
          </p:cNvPr>
          <p:cNvSpPr txBox="1"/>
          <p:nvPr/>
        </p:nvSpPr>
        <p:spPr>
          <a:xfrm>
            <a:off x="4497744" y="5027100"/>
            <a:ext cx="2737177" cy="461665"/>
          </a:xfrm>
          <a:prstGeom prst="rect">
            <a:avLst/>
          </a:prstGeom>
          <a:noFill/>
        </p:spPr>
        <p:txBody>
          <a:bodyPr wrap="square">
            <a:spAutoFit/>
          </a:bodyPr>
          <a:lstStyle/>
          <a:p>
            <a:pPr algn="ctr"/>
            <a:r>
              <a:rPr lang="en-US" sz="2400" dirty="0"/>
              <a:t>System Designers</a:t>
            </a:r>
            <a:endParaRPr lang="en-US" sz="2400" dirty="0">
              <a:solidFill>
                <a:schemeClr val="tx1"/>
              </a:solidFill>
            </a:endParaRPr>
          </a:p>
        </p:txBody>
      </p:sp>
      <p:sp>
        <p:nvSpPr>
          <p:cNvPr id="15" name="TextBox 14">
            <a:extLst>
              <a:ext uri="{FF2B5EF4-FFF2-40B4-BE49-F238E27FC236}">
                <a16:creationId xmlns:a16="http://schemas.microsoft.com/office/drawing/2014/main" id="{D2E3CEA8-CB34-AE35-1A85-D01A1F5AE0B8}"/>
              </a:ext>
            </a:extLst>
          </p:cNvPr>
          <p:cNvSpPr txBox="1"/>
          <p:nvPr/>
        </p:nvSpPr>
        <p:spPr>
          <a:xfrm>
            <a:off x="3397815" y="3601684"/>
            <a:ext cx="1677769" cy="830997"/>
          </a:xfrm>
          <a:prstGeom prst="rect">
            <a:avLst/>
          </a:prstGeom>
          <a:noFill/>
        </p:spPr>
        <p:txBody>
          <a:bodyPr wrap="square">
            <a:spAutoFit/>
          </a:bodyPr>
          <a:lstStyle/>
          <a:p>
            <a:pPr algn="ctr"/>
            <a:r>
              <a:rPr lang="en-US" sz="2400" dirty="0">
                <a:solidFill>
                  <a:schemeClr val="tx1"/>
                </a:solidFill>
              </a:rPr>
              <a:t> Business Owner</a:t>
            </a:r>
          </a:p>
        </p:txBody>
      </p:sp>
      <p:sp>
        <p:nvSpPr>
          <p:cNvPr id="17" name="TextBox 16">
            <a:extLst>
              <a:ext uri="{FF2B5EF4-FFF2-40B4-BE49-F238E27FC236}">
                <a16:creationId xmlns:a16="http://schemas.microsoft.com/office/drawing/2014/main" id="{53EDA7FC-EA75-6944-7868-F29685015A58}"/>
              </a:ext>
            </a:extLst>
          </p:cNvPr>
          <p:cNvSpPr txBox="1"/>
          <p:nvPr/>
        </p:nvSpPr>
        <p:spPr>
          <a:xfrm>
            <a:off x="5169199" y="4434700"/>
            <a:ext cx="2137596" cy="523220"/>
          </a:xfrm>
          <a:prstGeom prst="rect">
            <a:avLst/>
          </a:prstGeom>
          <a:noFill/>
        </p:spPr>
        <p:txBody>
          <a:bodyPr wrap="square">
            <a:spAutoFit/>
          </a:bodyPr>
          <a:lstStyle/>
          <a:p>
            <a:r>
              <a:rPr lang="en-US" sz="2800" dirty="0"/>
              <a:t> Investors </a:t>
            </a:r>
          </a:p>
        </p:txBody>
      </p:sp>
      <p:sp>
        <p:nvSpPr>
          <p:cNvPr id="19" name="TextBox 18">
            <a:extLst>
              <a:ext uri="{FF2B5EF4-FFF2-40B4-BE49-F238E27FC236}">
                <a16:creationId xmlns:a16="http://schemas.microsoft.com/office/drawing/2014/main" id="{50440BD0-65A2-B068-E87A-103DAFC84DD6}"/>
              </a:ext>
            </a:extLst>
          </p:cNvPr>
          <p:cNvSpPr txBox="1"/>
          <p:nvPr/>
        </p:nvSpPr>
        <p:spPr>
          <a:xfrm>
            <a:off x="4801590" y="1682096"/>
            <a:ext cx="3262959" cy="461665"/>
          </a:xfrm>
          <a:prstGeom prst="rect">
            <a:avLst/>
          </a:prstGeom>
          <a:noFill/>
        </p:spPr>
        <p:txBody>
          <a:bodyPr wrap="square">
            <a:spAutoFit/>
          </a:bodyPr>
          <a:lstStyle/>
          <a:p>
            <a:r>
              <a:rPr lang="en-US" sz="2400" dirty="0"/>
              <a:t>Ministry of Investment</a:t>
            </a:r>
          </a:p>
        </p:txBody>
      </p:sp>
      <p:sp>
        <p:nvSpPr>
          <p:cNvPr id="21" name="TextBox 20">
            <a:extLst>
              <a:ext uri="{FF2B5EF4-FFF2-40B4-BE49-F238E27FC236}">
                <a16:creationId xmlns:a16="http://schemas.microsoft.com/office/drawing/2014/main" id="{140736A8-0D84-A4EC-0EF3-9127A5FB9B85}"/>
              </a:ext>
            </a:extLst>
          </p:cNvPr>
          <p:cNvSpPr txBox="1"/>
          <p:nvPr/>
        </p:nvSpPr>
        <p:spPr>
          <a:xfrm>
            <a:off x="4007798" y="5739397"/>
            <a:ext cx="4255914" cy="523220"/>
          </a:xfrm>
          <a:prstGeom prst="rect">
            <a:avLst/>
          </a:prstGeom>
          <a:noFill/>
        </p:spPr>
        <p:txBody>
          <a:bodyPr wrap="square">
            <a:spAutoFit/>
          </a:bodyPr>
          <a:lstStyle/>
          <a:p>
            <a:r>
              <a:rPr lang="en-US" sz="2800" dirty="0"/>
              <a:t>competitive organizations</a:t>
            </a:r>
          </a:p>
        </p:txBody>
      </p:sp>
      <p:sp>
        <p:nvSpPr>
          <p:cNvPr id="23" name="TextBox 22">
            <a:extLst>
              <a:ext uri="{FF2B5EF4-FFF2-40B4-BE49-F238E27FC236}">
                <a16:creationId xmlns:a16="http://schemas.microsoft.com/office/drawing/2014/main" id="{7894368F-7700-83EF-1953-A92AB0A82E97}"/>
              </a:ext>
            </a:extLst>
          </p:cNvPr>
          <p:cNvSpPr txBox="1"/>
          <p:nvPr/>
        </p:nvSpPr>
        <p:spPr>
          <a:xfrm rot="19867148">
            <a:off x="8951012" y="4669781"/>
            <a:ext cx="2822713" cy="523220"/>
          </a:xfrm>
          <a:prstGeom prst="rect">
            <a:avLst/>
          </a:prstGeom>
          <a:noFill/>
        </p:spPr>
        <p:txBody>
          <a:bodyPr wrap="square">
            <a:spAutoFit/>
          </a:bodyPr>
          <a:lstStyle/>
          <a:p>
            <a:r>
              <a:rPr lang="en-US" sz="2800" dirty="0"/>
              <a:t>Guest users</a:t>
            </a:r>
          </a:p>
        </p:txBody>
      </p:sp>
      <p:sp>
        <p:nvSpPr>
          <p:cNvPr id="13" name="TextBox 12">
            <a:extLst>
              <a:ext uri="{FF2B5EF4-FFF2-40B4-BE49-F238E27FC236}">
                <a16:creationId xmlns:a16="http://schemas.microsoft.com/office/drawing/2014/main" id="{17FDD594-32A1-3C76-C2A7-D720F4376A08}"/>
              </a:ext>
            </a:extLst>
          </p:cNvPr>
          <p:cNvSpPr txBox="1"/>
          <p:nvPr/>
        </p:nvSpPr>
        <p:spPr>
          <a:xfrm rot="20631821">
            <a:off x="2745835" y="2902109"/>
            <a:ext cx="2341886" cy="369332"/>
          </a:xfrm>
          <a:prstGeom prst="rect">
            <a:avLst/>
          </a:prstGeom>
          <a:noFill/>
        </p:spPr>
        <p:txBody>
          <a:bodyPr wrap="square">
            <a:spAutoFit/>
          </a:bodyPr>
          <a:lstStyle/>
          <a:p>
            <a:r>
              <a:rPr lang="en-US" dirty="0"/>
              <a:t>Financial institutions</a:t>
            </a:r>
          </a:p>
        </p:txBody>
      </p:sp>
      <p:sp>
        <p:nvSpPr>
          <p:cNvPr id="12" name="TextBox 11">
            <a:extLst>
              <a:ext uri="{FF2B5EF4-FFF2-40B4-BE49-F238E27FC236}">
                <a16:creationId xmlns:a16="http://schemas.microsoft.com/office/drawing/2014/main" id="{96CB2A30-EEEB-44A8-3709-E8AF0D9868F7}"/>
              </a:ext>
            </a:extLst>
          </p:cNvPr>
          <p:cNvSpPr txBox="1"/>
          <p:nvPr/>
        </p:nvSpPr>
        <p:spPr>
          <a:xfrm rot="19592373">
            <a:off x="8258309" y="4232198"/>
            <a:ext cx="2137596" cy="338554"/>
          </a:xfrm>
          <a:prstGeom prst="rect">
            <a:avLst/>
          </a:prstGeom>
          <a:noFill/>
        </p:spPr>
        <p:txBody>
          <a:bodyPr wrap="square">
            <a:spAutoFit/>
          </a:bodyPr>
          <a:lstStyle/>
          <a:p>
            <a:pPr algn="ctr"/>
            <a:r>
              <a:rPr lang="en-US" sz="1600" dirty="0"/>
              <a:t>Project manager</a:t>
            </a:r>
            <a:endParaRPr lang="en-US" sz="1600" dirty="0">
              <a:solidFill>
                <a:schemeClr val="tx1"/>
              </a:solidFill>
            </a:endParaRPr>
          </a:p>
        </p:txBody>
      </p:sp>
    </p:spTree>
    <p:extLst>
      <p:ext uri="{BB962C8B-B14F-4D97-AF65-F5344CB8AC3E}">
        <p14:creationId xmlns:p14="http://schemas.microsoft.com/office/powerpoint/2010/main" val="1942894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33705CD-083B-E6FF-9160-17E25238A9D0}"/>
              </a:ext>
            </a:extLst>
          </p:cNvPr>
          <p:cNvSpPr/>
          <p:nvPr/>
        </p:nvSpPr>
        <p:spPr>
          <a:xfrm>
            <a:off x="5128590" y="3258049"/>
            <a:ext cx="2107095" cy="16388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56BB172-D9A0-2648-0F29-AEDB7E43E9C2}"/>
              </a:ext>
            </a:extLst>
          </p:cNvPr>
          <p:cNvSpPr txBox="1"/>
          <p:nvPr/>
        </p:nvSpPr>
        <p:spPr>
          <a:xfrm>
            <a:off x="5514947" y="3839812"/>
            <a:ext cx="1548461" cy="369332"/>
          </a:xfrm>
          <a:prstGeom prst="rect">
            <a:avLst/>
          </a:prstGeom>
          <a:noFill/>
        </p:spPr>
        <p:txBody>
          <a:bodyPr wrap="square" rtlCol="0">
            <a:spAutoFit/>
          </a:bodyPr>
          <a:lstStyle/>
          <a:p>
            <a:r>
              <a:rPr lang="en-US" dirty="0">
                <a:solidFill>
                  <a:schemeClr val="bg1"/>
                </a:solidFill>
              </a:rPr>
              <a:t>VentureLink</a:t>
            </a:r>
          </a:p>
        </p:txBody>
      </p:sp>
      <p:sp>
        <p:nvSpPr>
          <p:cNvPr id="6" name="Rectangle 5">
            <a:extLst>
              <a:ext uri="{FF2B5EF4-FFF2-40B4-BE49-F238E27FC236}">
                <a16:creationId xmlns:a16="http://schemas.microsoft.com/office/drawing/2014/main" id="{262519A9-5F32-2D1D-39FB-50FE45B1162D}"/>
              </a:ext>
            </a:extLst>
          </p:cNvPr>
          <p:cNvSpPr/>
          <p:nvPr/>
        </p:nvSpPr>
        <p:spPr>
          <a:xfrm>
            <a:off x="1340122" y="1408053"/>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247B3CB-57F1-6747-05A9-BF25C999BB6B}"/>
              </a:ext>
            </a:extLst>
          </p:cNvPr>
          <p:cNvSpPr/>
          <p:nvPr/>
        </p:nvSpPr>
        <p:spPr>
          <a:xfrm>
            <a:off x="9892748" y="5058886"/>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Notification System</a:t>
            </a:r>
          </a:p>
        </p:txBody>
      </p:sp>
      <p:cxnSp>
        <p:nvCxnSpPr>
          <p:cNvPr id="9" name="Connector: Curved 8">
            <a:extLst>
              <a:ext uri="{FF2B5EF4-FFF2-40B4-BE49-F238E27FC236}">
                <a16:creationId xmlns:a16="http://schemas.microsoft.com/office/drawing/2014/main" id="{934AB28D-B810-7E3B-D010-401938554960}"/>
              </a:ext>
            </a:extLst>
          </p:cNvPr>
          <p:cNvCxnSpPr>
            <a:stCxn id="6" idx="3"/>
            <a:endCxn id="4" idx="0"/>
          </p:cNvCxnSpPr>
          <p:nvPr/>
        </p:nvCxnSpPr>
        <p:spPr>
          <a:xfrm>
            <a:off x="3036400" y="2141131"/>
            <a:ext cx="3145738" cy="111691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77552322-3528-4CEF-E497-5D016D713070}"/>
              </a:ext>
            </a:extLst>
          </p:cNvPr>
          <p:cNvCxnSpPr>
            <a:cxnSpLocks/>
            <a:endCxn id="6" idx="2"/>
          </p:cNvCxnSpPr>
          <p:nvPr/>
        </p:nvCxnSpPr>
        <p:spPr>
          <a:xfrm rot="10800000">
            <a:off x="2188261" y="2874210"/>
            <a:ext cx="3415748" cy="1069939"/>
          </a:xfrm>
          <a:prstGeom prst="curvedConnector2">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500DE065-63E4-7F79-1E4E-793BFE0291D2}"/>
              </a:ext>
            </a:extLst>
          </p:cNvPr>
          <p:cNvCxnSpPr>
            <a:cxnSpLocks/>
            <a:endCxn id="7" idx="0"/>
          </p:cNvCxnSpPr>
          <p:nvPr/>
        </p:nvCxnSpPr>
        <p:spPr>
          <a:xfrm>
            <a:off x="7063408" y="4286162"/>
            <a:ext cx="3677479" cy="77272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E25C7AE0-F3CF-E678-2EF0-F5455C383612}"/>
              </a:ext>
            </a:extLst>
          </p:cNvPr>
          <p:cNvCxnSpPr>
            <a:cxnSpLocks/>
            <a:endCxn id="4" idx="4"/>
          </p:cNvCxnSpPr>
          <p:nvPr/>
        </p:nvCxnSpPr>
        <p:spPr>
          <a:xfrm rot="10800000">
            <a:off x="6182139" y="4896873"/>
            <a:ext cx="3764003" cy="119340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C1B7CDD-14CE-D8D5-58A7-30C15D70780C}"/>
              </a:ext>
            </a:extLst>
          </p:cNvPr>
          <p:cNvSpPr txBox="1"/>
          <p:nvPr/>
        </p:nvSpPr>
        <p:spPr>
          <a:xfrm>
            <a:off x="1580322" y="1802965"/>
            <a:ext cx="1590261" cy="830997"/>
          </a:xfrm>
          <a:prstGeom prst="rect">
            <a:avLst/>
          </a:prstGeom>
          <a:noFill/>
        </p:spPr>
        <p:txBody>
          <a:bodyPr wrap="square" rtlCol="0">
            <a:spAutoFit/>
          </a:bodyPr>
          <a:lstStyle/>
          <a:p>
            <a:r>
              <a:rPr lang="en-US" sz="2400" dirty="0">
                <a:solidFill>
                  <a:schemeClr val="bg1"/>
                </a:solidFill>
              </a:rPr>
              <a:t>  User Profile</a:t>
            </a:r>
          </a:p>
        </p:txBody>
      </p:sp>
      <p:sp>
        <p:nvSpPr>
          <p:cNvPr id="27" name="TextBox 26">
            <a:extLst>
              <a:ext uri="{FF2B5EF4-FFF2-40B4-BE49-F238E27FC236}">
                <a16:creationId xmlns:a16="http://schemas.microsoft.com/office/drawing/2014/main" id="{FC4A9F5C-3AC6-B8AB-BBA4-035CFE9B0649}"/>
              </a:ext>
            </a:extLst>
          </p:cNvPr>
          <p:cNvSpPr txBox="1"/>
          <p:nvPr/>
        </p:nvSpPr>
        <p:spPr>
          <a:xfrm>
            <a:off x="2981740" y="1252947"/>
            <a:ext cx="4081668" cy="954107"/>
          </a:xfrm>
          <a:prstGeom prst="rect">
            <a:avLst/>
          </a:prstGeom>
          <a:noFill/>
        </p:spPr>
        <p:txBody>
          <a:bodyPr wrap="square">
            <a:spAutoFit/>
          </a:bodyPr>
          <a:lstStyle/>
          <a:p>
            <a:r>
              <a:rPr lang="en-US" sz="1400" dirty="0"/>
              <a:t>Investor's personal information, investment preferences, </a:t>
            </a:r>
            <a:endParaRPr lang="ar-JO" sz="1400" dirty="0"/>
          </a:p>
          <a:p>
            <a:r>
              <a:rPr lang="en-US" sz="1400" dirty="0"/>
              <a:t>past investments, areas of interest, financial capacity, risk tolerance.</a:t>
            </a:r>
          </a:p>
        </p:txBody>
      </p:sp>
      <p:sp>
        <p:nvSpPr>
          <p:cNvPr id="29" name="TextBox 28">
            <a:extLst>
              <a:ext uri="{FF2B5EF4-FFF2-40B4-BE49-F238E27FC236}">
                <a16:creationId xmlns:a16="http://schemas.microsoft.com/office/drawing/2014/main" id="{FA4BA344-CC86-994F-E1EF-514C47F1EBBE}"/>
              </a:ext>
            </a:extLst>
          </p:cNvPr>
          <p:cNvSpPr txBox="1"/>
          <p:nvPr/>
        </p:nvSpPr>
        <p:spPr>
          <a:xfrm>
            <a:off x="1221142" y="2921536"/>
            <a:ext cx="2932955" cy="523220"/>
          </a:xfrm>
          <a:prstGeom prst="rect">
            <a:avLst/>
          </a:prstGeom>
          <a:noFill/>
        </p:spPr>
        <p:txBody>
          <a:bodyPr wrap="square">
            <a:spAutoFit/>
          </a:bodyPr>
          <a:lstStyle/>
          <a:p>
            <a:r>
              <a:rPr lang="en-US" sz="1400" dirty="0"/>
              <a:t>Investment history,</a:t>
            </a:r>
            <a:endParaRPr lang="ar-JO" sz="1400" dirty="0"/>
          </a:p>
          <a:p>
            <a:r>
              <a:rPr lang="en-US" sz="1400" dirty="0"/>
              <a:t>success stories, investment criteria</a:t>
            </a:r>
          </a:p>
        </p:txBody>
      </p:sp>
      <p:sp>
        <p:nvSpPr>
          <p:cNvPr id="31" name="TextBox 30">
            <a:extLst>
              <a:ext uri="{FF2B5EF4-FFF2-40B4-BE49-F238E27FC236}">
                <a16:creationId xmlns:a16="http://schemas.microsoft.com/office/drawing/2014/main" id="{A04B9F96-BF93-FBD9-3090-CD4ADDA3B8D5}"/>
              </a:ext>
            </a:extLst>
          </p:cNvPr>
          <p:cNvSpPr txBox="1"/>
          <p:nvPr/>
        </p:nvSpPr>
        <p:spPr>
          <a:xfrm>
            <a:off x="6745351" y="6054662"/>
            <a:ext cx="3677479" cy="523220"/>
          </a:xfrm>
          <a:prstGeom prst="rect">
            <a:avLst/>
          </a:prstGeom>
          <a:noFill/>
        </p:spPr>
        <p:txBody>
          <a:bodyPr wrap="square">
            <a:spAutoFit/>
          </a:bodyPr>
          <a:lstStyle/>
          <a:p>
            <a:r>
              <a:rPr lang="en-US" sz="1400" dirty="0"/>
              <a:t>Triggers from new messages, investment offers type </a:t>
            </a:r>
          </a:p>
        </p:txBody>
      </p:sp>
      <p:sp>
        <p:nvSpPr>
          <p:cNvPr id="33" name="TextBox 32">
            <a:extLst>
              <a:ext uri="{FF2B5EF4-FFF2-40B4-BE49-F238E27FC236}">
                <a16:creationId xmlns:a16="http://schemas.microsoft.com/office/drawing/2014/main" id="{4E79E10E-9DB0-9FF1-9DF9-B49C14C7AE56}"/>
              </a:ext>
            </a:extLst>
          </p:cNvPr>
          <p:cNvSpPr txBox="1"/>
          <p:nvPr/>
        </p:nvSpPr>
        <p:spPr>
          <a:xfrm>
            <a:off x="7243735" y="4513372"/>
            <a:ext cx="3048000" cy="523220"/>
          </a:xfrm>
          <a:prstGeom prst="rect">
            <a:avLst/>
          </a:prstGeom>
          <a:noFill/>
        </p:spPr>
        <p:txBody>
          <a:bodyPr wrap="square">
            <a:spAutoFit/>
          </a:bodyPr>
          <a:lstStyle/>
          <a:p>
            <a:r>
              <a:rPr lang="en-US" sz="1400" dirty="0"/>
              <a:t>Alerts about new messages, investment opportunities (Offers)</a:t>
            </a:r>
          </a:p>
        </p:txBody>
      </p:sp>
      <p:sp>
        <p:nvSpPr>
          <p:cNvPr id="34" name="Rectangle 33">
            <a:extLst>
              <a:ext uri="{FF2B5EF4-FFF2-40B4-BE49-F238E27FC236}">
                <a16:creationId xmlns:a16="http://schemas.microsoft.com/office/drawing/2014/main" id="{6BA56100-C47E-8642-1E3E-112BAEBD992E}"/>
              </a:ext>
            </a:extLst>
          </p:cNvPr>
          <p:cNvSpPr/>
          <p:nvPr/>
        </p:nvSpPr>
        <p:spPr>
          <a:xfrm>
            <a:off x="9760225" y="1176720"/>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Rating and Review System</a:t>
            </a:r>
          </a:p>
        </p:txBody>
      </p:sp>
      <p:cxnSp>
        <p:nvCxnSpPr>
          <p:cNvPr id="35" name="Connector: Curved 34">
            <a:extLst>
              <a:ext uri="{FF2B5EF4-FFF2-40B4-BE49-F238E27FC236}">
                <a16:creationId xmlns:a16="http://schemas.microsoft.com/office/drawing/2014/main" id="{1A1CB5A3-31E7-9DD6-3417-E94E7816B842}"/>
              </a:ext>
            </a:extLst>
          </p:cNvPr>
          <p:cNvCxnSpPr>
            <a:cxnSpLocks/>
            <a:endCxn id="34" idx="0"/>
          </p:cNvCxnSpPr>
          <p:nvPr/>
        </p:nvCxnSpPr>
        <p:spPr>
          <a:xfrm flipV="1">
            <a:off x="6215269" y="1176720"/>
            <a:ext cx="4393095" cy="2148337"/>
          </a:xfrm>
          <a:prstGeom prst="curvedConnector4">
            <a:avLst>
              <a:gd name="adj1" fmla="val 15611"/>
              <a:gd name="adj2" fmla="val 11064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Connector: Curved 36">
            <a:extLst>
              <a:ext uri="{FF2B5EF4-FFF2-40B4-BE49-F238E27FC236}">
                <a16:creationId xmlns:a16="http://schemas.microsoft.com/office/drawing/2014/main" id="{FF7BEEBB-D207-085C-C239-B865774A8A3B}"/>
              </a:ext>
            </a:extLst>
          </p:cNvPr>
          <p:cNvCxnSpPr>
            <a:cxnSpLocks/>
          </p:cNvCxnSpPr>
          <p:nvPr/>
        </p:nvCxnSpPr>
        <p:spPr>
          <a:xfrm rot="10800000" flipV="1">
            <a:off x="7063409" y="2633962"/>
            <a:ext cx="3695865" cy="1031759"/>
          </a:xfrm>
          <a:prstGeom prst="curvedConnector3">
            <a:avLst>
              <a:gd name="adj1" fmla="val -2207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FC173D3A-02D7-E653-EB6D-2DBBEDFF691E}"/>
              </a:ext>
            </a:extLst>
          </p:cNvPr>
          <p:cNvSpPr txBox="1"/>
          <p:nvPr/>
        </p:nvSpPr>
        <p:spPr>
          <a:xfrm>
            <a:off x="8083825" y="2946920"/>
            <a:ext cx="3140763" cy="523220"/>
          </a:xfrm>
          <a:prstGeom prst="rect">
            <a:avLst/>
          </a:prstGeom>
          <a:noFill/>
        </p:spPr>
        <p:txBody>
          <a:bodyPr wrap="square">
            <a:spAutoFit/>
          </a:bodyPr>
          <a:lstStyle/>
          <a:p>
            <a:r>
              <a:rPr lang="en-US" sz="1400" dirty="0"/>
              <a:t>Requests for reviews from businesses or investors</a:t>
            </a:r>
          </a:p>
        </p:txBody>
      </p:sp>
      <p:sp>
        <p:nvSpPr>
          <p:cNvPr id="52" name="TextBox 51">
            <a:extLst>
              <a:ext uri="{FF2B5EF4-FFF2-40B4-BE49-F238E27FC236}">
                <a16:creationId xmlns:a16="http://schemas.microsoft.com/office/drawing/2014/main" id="{B4B865EF-59B3-D79F-D621-F3C1993CDC14}"/>
              </a:ext>
            </a:extLst>
          </p:cNvPr>
          <p:cNvSpPr txBox="1"/>
          <p:nvPr/>
        </p:nvSpPr>
        <p:spPr>
          <a:xfrm>
            <a:off x="7196824" y="567411"/>
            <a:ext cx="4995176" cy="307777"/>
          </a:xfrm>
          <a:prstGeom prst="rect">
            <a:avLst/>
          </a:prstGeom>
          <a:noFill/>
        </p:spPr>
        <p:txBody>
          <a:bodyPr wrap="square">
            <a:spAutoFit/>
          </a:bodyPr>
          <a:lstStyle/>
          <a:p>
            <a:r>
              <a:rPr lang="en-US" sz="1400" dirty="0"/>
              <a:t>Comments and feedback on investor profiles and sponsorships.</a:t>
            </a:r>
          </a:p>
        </p:txBody>
      </p:sp>
      <p:pic>
        <p:nvPicPr>
          <p:cNvPr id="54" name="Graphic 53" descr="Blueprint outline">
            <a:extLst>
              <a:ext uri="{FF2B5EF4-FFF2-40B4-BE49-F238E27FC236}">
                <a16:creationId xmlns:a16="http://schemas.microsoft.com/office/drawing/2014/main" id="{F9F3CB99-48FB-9300-39E2-CC4886E7B9B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3942" y="15441"/>
            <a:ext cx="914400" cy="914400"/>
          </a:xfrm>
          <a:prstGeom prst="rect">
            <a:avLst/>
          </a:prstGeom>
        </p:spPr>
      </p:pic>
      <p:sp>
        <p:nvSpPr>
          <p:cNvPr id="56" name="TextBox 55">
            <a:extLst>
              <a:ext uri="{FF2B5EF4-FFF2-40B4-BE49-F238E27FC236}">
                <a16:creationId xmlns:a16="http://schemas.microsoft.com/office/drawing/2014/main" id="{B80C602D-8F2E-44CB-0E38-BE49E7924D0D}"/>
              </a:ext>
            </a:extLst>
          </p:cNvPr>
          <p:cNvSpPr txBox="1"/>
          <p:nvPr/>
        </p:nvSpPr>
        <p:spPr>
          <a:xfrm>
            <a:off x="1404033" y="127099"/>
            <a:ext cx="3034749" cy="523220"/>
          </a:xfrm>
          <a:prstGeom prst="rect">
            <a:avLst/>
          </a:prstGeom>
          <a:noFill/>
        </p:spPr>
        <p:txBody>
          <a:bodyPr wrap="square">
            <a:spAutoFit/>
          </a:bodyPr>
          <a:lstStyle/>
          <a:p>
            <a:r>
              <a:rPr lang="en-US" sz="2800" dirty="0"/>
              <a:t>  [ Context Model ]</a:t>
            </a:r>
          </a:p>
        </p:txBody>
      </p:sp>
      <p:sp>
        <p:nvSpPr>
          <p:cNvPr id="58" name="TextBox 57">
            <a:extLst>
              <a:ext uri="{FF2B5EF4-FFF2-40B4-BE49-F238E27FC236}">
                <a16:creationId xmlns:a16="http://schemas.microsoft.com/office/drawing/2014/main" id="{165D97C0-0F6D-596F-85AE-6F1ED0E653D7}"/>
              </a:ext>
            </a:extLst>
          </p:cNvPr>
          <p:cNvSpPr txBox="1"/>
          <p:nvPr/>
        </p:nvSpPr>
        <p:spPr>
          <a:xfrm>
            <a:off x="1818030" y="472641"/>
            <a:ext cx="3310560" cy="369332"/>
          </a:xfrm>
          <a:prstGeom prst="rect">
            <a:avLst/>
          </a:prstGeom>
          <a:noFill/>
        </p:spPr>
        <p:txBody>
          <a:bodyPr wrap="square">
            <a:spAutoFit/>
          </a:bodyPr>
          <a:lstStyle/>
          <a:p>
            <a:r>
              <a:rPr lang="en-US" dirty="0"/>
              <a:t>for investor community project</a:t>
            </a:r>
          </a:p>
        </p:txBody>
      </p:sp>
      <p:sp>
        <p:nvSpPr>
          <p:cNvPr id="3" name="Rectangle 2">
            <a:extLst>
              <a:ext uri="{FF2B5EF4-FFF2-40B4-BE49-F238E27FC236}">
                <a16:creationId xmlns:a16="http://schemas.microsoft.com/office/drawing/2014/main" id="{C46AD5E7-1860-1673-F035-2EED73AF8298}"/>
              </a:ext>
            </a:extLst>
          </p:cNvPr>
          <p:cNvSpPr/>
          <p:nvPr/>
        </p:nvSpPr>
        <p:spPr>
          <a:xfrm>
            <a:off x="1173136" y="5036592"/>
            <a:ext cx="1751889" cy="14884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Capital Transfer</a:t>
            </a:r>
          </a:p>
          <a:p>
            <a:pPr algn="ctr"/>
            <a:r>
              <a:rPr lang="en-US" sz="2400" dirty="0">
                <a:solidFill>
                  <a:schemeClr val="bg1"/>
                </a:solidFill>
              </a:rPr>
              <a:t>System</a:t>
            </a:r>
            <a:endParaRPr lang="en-US" sz="2400" dirty="0"/>
          </a:p>
        </p:txBody>
      </p:sp>
      <p:cxnSp>
        <p:nvCxnSpPr>
          <p:cNvPr id="8" name="Connector: Curved 7">
            <a:extLst>
              <a:ext uri="{FF2B5EF4-FFF2-40B4-BE49-F238E27FC236}">
                <a16:creationId xmlns:a16="http://schemas.microsoft.com/office/drawing/2014/main" id="{EF5958C3-7BDC-FDF2-3EBF-4F67879A2A70}"/>
              </a:ext>
            </a:extLst>
          </p:cNvPr>
          <p:cNvCxnSpPr>
            <a:cxnSpLocks/>
          </p:cNvCxnSpPr>
          <p:nvPr/>
        </p:nvCxnSpPr>
        <p:spPr>
          <a:xfrm rot="10800000" flipV="1">
            <a:off x="2925026" y="4612498"/>
            <a:ext cx="2613439" cy="1703774"/>
          </a:xfrm>
          <a:prstGeom prst="curvedConnector3">
            <a:avLst>
              <a:gd name="adj1" fmla="val 26674"/>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Curved 12">
            <a:extLst>
              <a:ext uri="{FF2B5EF4-FFF2-40B4-BE49-F238E27FC236}">
                <a16:creationId xmlns:a16="http://schemas.microsoft.com/office/drawing/2014/main" id="{AC12C7C7-2DEF-445B-3842-190F74961578}"/>
              </a:ext>
            </a:extLst>
          </p:cNvPr>
          <p:cNvCxnSpPr>
            <a:cxnSpLocks/>
          </p:cNvCxnSpPr>
          <p:nvPr/>
        </p:nvCxnSpPr>
        <p:spPr>
          <a:xfrm flipV="1">
            <a:off x="2495933" y="4473036"/>
            <a:ext cx="2758078" cy="628710"/>
          </a:xfrm>
          <a:prstGeom prst="curvedConnector3">
            <a:avLst>
              <a:gd name="adj1" fmla="val 45479"/>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28AE586-7D68-090C-D3E5-77C05C476748}"/>
              </a:ext>
            </a:extLst>
          </p:cNvPr>
          <p:cNvSpPr txBox="1"/>
          <p:nvPr/>
        </p:nvSpPr>
        <p:spPr>
          <a:xfrm>
            <a:off x="3153074" y="5892649"/>
            <a:ext cx="6096000" cy="307777"/>
          </a:xfrm>
          <a:prstGeom prst="rect">
            <a:avLst/>
          </a:prstGeom>
          <a:noFill/>
        </p:spPr>
        <p:txBody>
          <a:bodyPr wrap="square">
            <a:spAutoFit/>
          </a:bodyPr>
          <a:lstStyle/>
          <a:p>
            <a:r>
              <a:rPr lang="en-US" sz="1400" dirty="0"/>
              <a:t>Investor financial credentials </a:t>
            </a:r>
          </a:p>
        </p:txBody>
      </p:sp>
      <p:sp>
        <p:nvSpPr>
          <p:cNvPr id="15" name="TextBox 14">
            <a:extLst>
              <a:ext uri="{FF2B5EF4-FFF2-40B4-BE49-F238E27FC236}">
                <a16:creationId xmlns:a16="http://schemas.microsoft.com/office/drawing/2014/main" id="{9DDB5C5F-34E6-8F96-93E1-84643300C63A}"/>
              </a:ext>
            </a:extLst>
          </p:cNvPr>
          <p:cNvSpPr txBox="1"/>
          <p:nvPr/>
        </p:nvSpPr>
        <p:spPr>
          <a:xfrm>
            <a:off x="2657451" y="4685551"/>
            <a:ext cx="6096000" cy="307777"/>
          </a:xfrm>
          <a:prstGeom prst="rect">
            <a:avLst/>
          </a:prstGeom>
          <a:noFill/>
        </p:spPr>
        <p:txBody>
          <a:bodyPr wrap="square">
            <a:spAutoFit/>
          </a:bodyPr>
          <a:lstStyle/>
          <a:p>
            <a:r>
              <a:rPr lang="en-US" sz="1400" dirty="0"/>
              <a:t>Funding transfer to business</a:t>
            </a:r>
          </a:p>
        </p:txBody>
      </p:sp>
    </p:spTree>
    <p:extLst>
      <p:ext uri="{BB962C8B-B14F-4D97-AF65-F5344CB8AC3E}">
        <p14:creationId xmlns:p14="http://schemas.microsoft.com/office/powerpoint/2010/main" val="1026192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ACDDF-6C55-2484-D251-6AE4F595694A}"/>
              </a:ext>
            </a:extLst>
          </p:cNvPr>
          <p:cNvSpPr>
            <a:spLocks noGrp="1"/>
          </p:cNvSpPr>
          <p:nvPr>
            <p:ph type="title"/>
          </p:nvPr>
        </p:nvSpPr>
        <p:spPr>
          <a:xfrm>
            <a:off x="1489364" y="630381"/>
            <a:ext cx="9601200" cy="1485900"/>
          </a:xfrm>
        </p:spPr>
        <p:txBody>
          <a:bodyPr/>
          <a:lstStyle/>
          <a:p>
            <a:r>
              <a:rPr lang="en-US" dirty="0"/>
              <a:t>Software Project Categorization</a:t>
            </a:r>
          </a:p>
        </p:txBody>
      </p:sp>
      <p:sp>
        <p:nvSpPr>
          <p:cNvPr id="3" name="Content Placeholder 2">
            <a:extLst>
              <a:ext uri="{FF2B5EF4-FFF2-40B4-BE49-F238E27FC236}">
                <a16:creationId xmlns:a16="http://schemas.microsoft.com/office/drawing/2014/main" id="{8435CEC6-7E63-4959-5D04-F77B3006BA6A}"/>
              </a:ext>
            </a:extLst>
          </p:cNvPr>
          <p:cNvSpPr>
            <a:spLocks noGrp="1"/>
          </p:cNvSpPr>
          <p:nvPr>
            <p:ph idx="1"/>
          </p:nvPr>
        </p:nvSpPr>
        <p:spPr/>
        <p:txBody>
          <a:bodyPr>
            <a:normAutofit/>
          </a:bodyPr>
          <a:lstStyle/>
          <a:p>
            <a:r>
              <a:rPr lang="en-US" dirty="0"/>
              <a:t>1. From the </a:t>
            </a:r>
            <a:r>
              <a:rPr lang="en-US" b="1" dirty="0"/>
              <a:t>real Users</a:t>
            </a:r>
            <a:r>
              <a:rPr lang="en-US" dirty="0"/>
              <a:t> point of view of this software product. This product is Generic, because it relies on the needs and expectations of a broad spectrum of investors and business owners not on a specific investor or customer with specific needs.</a:t>
            </a:r>
          </a:p>
          <a:p>
            <a:r>
              <a:rPr lang="en-US" dirty="0"/>
              <a:t>2. From the </a:t>
            </a:r>
            <a:r>
              <a:rPr lang="en-US" b="1" dirty="0"/>
              <a:t>Developers</a:t>
            </a:r>
            <a:r>
              <a:rPr lang="en-US" dirty="0"/>
              <a:t> point of view who will build the product it will be a Web Application, so we need experienced developers and engineers who are familiar with web development and web frameworks and PWA for mobile release.</a:t>
            </a:r>
          </a:p>
          <a:p>
            <a:r>
              <a:rPr lang="en-US" dirty="0"/>
              <a:t>3. From the </a:t>
            </a:r>
            <a:r>
              <a:rPr lang="en-US" b="1" dirty="0"/>
              <a:t>Management </a:t>
            </a:r>
            <a:r>
              <a:rPr lang="en-US" dirty="0"/>
              <a:t>point of view</a:t>
            </a:r>
            <a:r>
              <a:rPr lang="en-US" b="1" dirty="0"/>
              <a:t> </a:t>
            </a:r>
            <a:r>
              <a:rPr lang="en-US" dirty="0"/>
              <a:t>this project will be built from scratch, meaning that we will not rely on past project with similar functionality because this is an idea first of its kind.</a:t>
            </a:r>
          </a:p>
        </p:txBody>
      </p:sp>
    </p:spTree>
    <p:extLst>
      <p:ext uri="{BB962C8B-B14F-4D97-AF65-F5344CB8AC3E}">
        <p14:creationId xmlns:p14="http://schemas.microsoft.com/office/powerpoint/2010/main" val="3868617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64465-B3D8-DB0F-8B41-BE2616497697}"/>
              </a:ext>
            </a:extLst>
          </p:cNvPr>
          <p:cNvSpPr>
            <a:spLocks noGrp="1"/>
          </p:cNvSpPr>
          <p:nvPr>
            <p:ph type="title"/>
          </p:nvPr>
        </p:nvSpPr>
        <p:spPr/>
        <p:txBody>
          <a:bodyPr/>
          <a:lstStyle/>
          <a:p>
            <a:r>
              <a:rPr lang="en-US" dirty="0"/>
              <a:t>Project Development Methodology </a:t>
            </a:r>
          </a:p>
        </p:txBody>
      </p:sp>
      <p:sp>
        <p:nvSpPr>
          <p:cNvPr id="3" name="Content Placeholder 2">
            <a:extLst>
              <a:ext uri="{FF2B5EF4-FFF2-40B4-BE49-F238E27FC236}">
                <a16:creationId xmlns:a16="http://schemas.microsoft.com/office/drawing/2014/main" id="{39D6C59C-18A3-3242-209F-B6E065A86808}"/>
              </a:ext>
            </a:extLst>
          </p:cNvPr>
          <p:cNvSpPr>
            <a:spLocks noGrp="1"/>
          </p:cNvSpPr>
          <p:nvPr>
            <p:ph idx="1"/>
          </p:nvPr>
        </p:nvSpPr>
        <p:spPr/>
        <p:txBody>
          <a:bodyPr>
            <a:normAutofit/>
          </a:bodyPr>
          <a:lstStyle/>
          <a:p>
            <a:r>
              <a:rPr lang="en-US" dirty="0"/>
              <a:t>Scum development methodology will fit perfectly with our constraints and resources.</a:t>
            </a:r>
          </a:p>
          <a:p>
            <a:endParaRPr lang="en-US" dirty="0"/>
          </a:p>
          <a:p>
            <a:pPr lvl="1"/>
            <a:r>
              <a:rPr lang="en-US" dirty="0"/>
              <a:t>Since our budget is tight, and the development team consists of 5 members which is in the right size for a scrum team. </a:t>
            </a:r>
          </a:p>
          <a:p>
            <a:pPr lvl="1"/>
            <a:endParaRPr lang="en-US" dirty="0"/>
          </a:p>
          <a:p>
            <a:pPr lvl="1"/>
            <a:r>
              <a:rPr lang="en-US" dirty="0"/>
              <a:t>Scrum provides the perfect window to roll out prototypes and deliverables on a weekly basis.</a:t>
            </a:r>
          </a:p>
          <a:p>
            <a:pPr lvl="1"/>
            <a:endParaRPr lang="en-US" dirty="0"/>
          </a:p>
          <a:p>
            <a:pPr lvl="1"/>
            <a:r>
              <a:rPr lang="en-US" dirty="0"/>
              <a:t>Scrum is perfect for a team with different levels of experience in different fields, since the daily meeting will ensure everybody is on board.</a:t>
            </a:r>
          </a:p>
        </p:txBody>
      </p:sp>
    </p:spTree>
    <p:extLst>
      <p:ext uri="{BB962C8B-B14F-4D97-AF65-F5344CB8AC3E}">
        <p14:creationId xmlns:p14="http://schemas.microsoft.com/office/powerpoint/2010/main" val="3427453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AA21C3-5775-D59D-7445-5A5B23EE5B45}"/>
              </a:ext>
            </a:extLst>
          </p:cNvPr>
          <p:cNvSpPr/>
          <p:nvPr/>
        </p:nvSpPr>
        <p:spPr>
          <a:xfrm>
            <a:off x="4977021" y="1939293"/>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VentureLink</a:t>
            </a:r>
            <a:endParaRPr lang="en-US" sz="2000" dirty="0">
              <a:solidFill>
                <a:schemeClr val="bg1"/>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AE07B9C1-24CA-A466-0771-145798C46F30}"/>
              </a:ext>
            </a:extLst>
          </p:cNvPr>
          <p:cNvSpPr/>
          <p:nvPr/>
        </p:nvSpPr>
        <p:spPr>
          <a:xfrm>
            <a:off x="901149"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Communication Features</a:t>
            </a:r>
          </a:p>
        </p:txBody>
      </p:sp>
      <p:sp>
        <p:nvSpPr>
          <p:cNvPr id="10" name="Rectangle 9">
            <a:extLst>
              <a:ext uri="{FF2B5EF4-FFF2-40B4-BE49-F238E27FC236}">
                <a16:creationId xmlns:a16="http://schemas.microsoft.com/office/drawing/2014/main" id="{0F5E8612-9169-DAEC-E201-2157F9EA8429}"/>
              </a:ext>
            </a:extLst>
          </p:cNvPr>
          <p:cNvSpPr/>
          <p:nvPr/>
        </p:nvSpPr>
        <p:spPr>
          <a:xfrm>
            <a:off x="4977021"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User Registration and Authentication</a:t>
            </a:r>
          </a:p>
        </p:txBody>
      </p:sp>
      <p:sp>
        <p:nvSpPr>
          <p:cNvPr id="11" name="Rectangle 10">
            <a:extLst>
              <a:ext uri="{FF2B5EF4-FFF2-40B4-BE49-F238E27FC236}">
                <a16:creationId xmlns:a16="http://schemas.microsoft.com/office/drawing/2014/main" id="{FBACD049-53B5-6613-C597-F65590E20587}"/>
              </a:ext>
            </a:extLst>
          </p:cNvPr>
          <p:cNvSpPr/>
          <p:nvPr/>
        </p:nvSpPr>
        <p:spPr>
          <a:xfrm>
            <a:off x="8945218"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Application Development</a:t>
            </a:r>
          </a:p>
        </p:txBody>
      </p:sp>
      <p:cxnSp>
        <p:nvCxnSpPr>
          <p:cNvPr id="14" name="Straight Connector 13">
            <a:extLst>
              <a:ext uri="{FF2B5EF4-FFF2-40B4-BE49-F238E27FC236}">
                <a16:creationId xmlns:a16="http://schemas.microsoft.com/office/drawing/2014/main" id="{B7C8F3A9-4024-D98A-2629-B5C735B0A6DD}"/>
              </a:ext>
            </a:extLst>
          </p:cNvPr>
          <p:cNvCxnSpPr>
            <a:cxnSpLocks/>
          </p:cNvCxnSpPr>
          <p:nvPr/>
        </p:nvCxnSpPr>
        <p:spPr>
          <a:xfrm>
            <a:off x="1981200" y="2840536"/>
            <a:ext cx="8229600" cy="319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6CC3597-C70F-D774-665A-379D5B7152E5}"/>
              </a:ext>
            </a:extLst>
          </p:cNvPr>
          <p:cNvCxnSpPr/>
          <p:nvPr/>
        </p:nvCxnSpPr>
        <p:spPr>
          <a:xfrm>
            <a:off x="1981200" y="2840536"/>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CEAABC1-F104-71B9-F121-032B9963EA95}"/>
              </a:ext>
            </a:extLst>
          </p:cNvPr>
          <p:cNvCxnSpPr/>
          <p:nvPr/>
        </p:nvCxnSpPr>
        <p:spPr>
          <a:xfrm>
            <a:off x="6425097" y="2860418"/>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F4A1B66-8396-8EEF-B107-6EB5BC435CC4}"/>
              </a:ext>
            </a:extLst>
          </p:cNvPr>
          <p:cNvCxnSpPr/>
          <p:nvPr/>
        </p:nvCxnSpPr>
        <p:spPr>
          <a:xfrm>
            <a:off x="10210800" y="2872444"/>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06629A6-9F01-801E-CEDA-F84C238466C7}"/>
              </a:ext>
            </a:extLst>
          </p:cNvPr>
          <p:cNvCxnSpPr>
            <a:cxnSpLocks/>
          </p:cNvCxnSpPr>
          <p:nvPr/>
        </p:nvCxnSpPr>
        <p:spPr>
          <a:xfrm>
            <a:off x="6425096" y="2407699"/>
            <a:ext cx="1" cy="464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CA98997-DFE4-18E0-42A3-1B24F143C99B}"/>
              </a:ext>
            </a:extLst>
          </p:cNvPr>
          <p:cNvSpPr/>
          <p:nvPr/>
        </p:nvSpPr>
        <p:spPr>
          <a:xfrm>
            <a:off x="998701" y="39227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Real-Time Chat Functionality</a:t>
            </a:r>
          </a:p>
        </p:txBody>
      </p:sp>
      <p:sp>
        <p:nvSpPr>
          <p:cNvPr id="23" name="Rectangle 22">
            <a:extLst>
              <a:ext uri="{FF2B5EF4-FFF2-40B4-BE49-F238E27FC236}">
                <a16:creationId xmlns:a16="http://schemas.microsoft.com/office/drawing/2014/main" id="{2897D9F4-46AA-3758-E740-9D96048A98AD}"/>
              </a:ext>
            </a:extLst>
          </p:cNvPr>
          <p:cNvSpPr/>
          <p:nvPr/>
        </p:nvSpPr>
        <p:spPr>
          <a:xfrm>
            <a:off x="998701"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Chat Rooms and Channels</a:t>
            </a:r>
          </a:p>
        </p:txBody>
      </p:sp>
      <p:sp>
        <p:nvSpPr>
          <p:cNvPr id="24" name="Rectangle 23">
            <a:extLst>
              <a:ext uri="{FF2B5EF4-FFF2-40B4-BE49-F238E27FC236}">
                <a16:creationId xmlns:a16="http://schemas.microsoft.com/office/drawing/2014/main" id="{B08C6A52-D948-5AAB-5111-C75E8F508EDB}"/>
              </a:ext>
            </a:extLst>
          </p:cNvPr>
          <p:cNvSpPr/>
          <p:nvPr/>
        </p:nvSpPr>
        <p:spPr>
          <a:xfrm>
            <a:off x="1026684"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000" b="0" i="0" dirty="0">
                <a:solidFill>
                  <a:schemeClr val="bg1"/>
                </a:solidFill>
                <a:effectLst/>
                <a:latin typeface="__fkGroteskNeue_a82850"/>
              </a:rPr>
              <a:t>               Forums</a:t>
            </a:r>
          </a:p>
        </p:txBody>
      </p:sp>
      <p:sp>
        <p:nvSpPr>
          <p:cNvPr id="25" name="Rectangle 24">
            <a:extLst>
              <a:ext uri="{FF2B5EF4-FFF2-40B4-BE49-F238E27FC236}">
                <a16:creationId xmlns:a16="http://schemas.microsoft.com/office/drawing/2014/main" id="{E081ADCF-040A-D801-0272-3BA6F081244E}"/>
              </a:ext>
            </a:extLst>
          </p:cNvPr>
          <p:cNvSpPr/>
          <p:nvPr/>
        </p:nvSpPr>
        <p:spPr>
          <a:xfrm>
            <a:off x="5150450" y="39227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Verifying User Identity and Qualifications</a:t>
            </a:r>
          </a:p>
        </p:txBody>
      </p:sp>
      <p:sp>
        <p:nvSpPr>
          <p:cNvPr id="26" name="Rectangle 25">
            <a:extLst>
              <a:ext uri="{FF2B5EF4-FFF2-40B4-BE49-F238E27FC236}">
                <a16:creationId xmlns:a16="http://schemas.microsoft.com/office/drawing/2014/main" id="{BBAEC571-F028-0AC0-1456-CF7C4532369C}"/>
              </a:ext>
            </a:extLst>
          </p:cNvPr>
          <p:cNvSpPr/>
          <p:nvPr/>
        </p:nvSpPr>
        <p:spPr>
          <a:xfrm>
            <a:off x="5150450"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Verifying Financial History of Investors</a:t>
            </a:r>
          </a:p>
        </p:txBody>
      </p:sp>
      <p:sp>
        <p:nvSpPr>
          <p:cNvPr id="27" name="Rectangle 26">
            <a:extLst>
              <a:ext uri="{FF2B5EF4-FFF2-40B4-BE49-F238E27FC236}">
                <a16:creationId xmlns:a16="http://schemas.microsoft.com/office/drawing/2014/main" id="{0492508C-9CED-D2BA-C6A5-0156BADD53AB}"/>
              </a:ext>
            </a:extLst>
          </p:cNvPr>
          <p:cNvSpPr/>
          <p:nvPr/>
        </p:nvSpPr>
        <p:spPr>
          <a:xfrm>
            <a:off x="5174747"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Verifying Background and Trustworthiness of Business Owners</a:t>
            </a:r>
          </a:p>
        </p:txBody>
      </p:sp>
      <p:sp>
        <p:nvSpPr>
          <p:cNvPr id="28" name="Rectangle 27">
            <a:extLst>
              <a:ext uri="{FF2B5EF4-FFF2-40B4-BE49-F238E27FC236}">
                <a16:creationId xmlns:a16="http://schemas.microsoft.com/office/drawing/2014/main" id="{6968E3AF-53BE-9348-E288-41E1EC19EC51}"/>
              </a:ext>
            </a:extLst>
          </p:cNvPr>
          <p:cNvSpPr/>
          <p:nvPr/>
        </p:nvSpPr>
        <p:spPr>
          <a:xfrm>
            <a:off x="9277902" y="3922799"/>
            <a:ext cx="2716696" cy="5438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t>User Interface (</a:t>
            </a:r>
            <a:r>
              <a:rPr lang="fr-FR" sz="1400" dirty="0"/>
              <a:t>UX ,  UI)</a:t>
            </a:r>
            <a:endParaRPr lang="en-US" sz="1600" dirty="0"/>
          </a:p>
        </p:txBody>
      </p:sp>
      <p:sp>
        <p:nvSpPr>
          <p:cNvPr id="29" name="Rectangle 28">
            <a:extLst>
              <a:ext uri="{FF2B5EF4-FFF2-40B4-BE49-F238E27FC236}">
                <a16:creationId xmlns:a16="http://schemas.microsoft.com/office/drawing/2014/main" id="{9014C4E4-2B66-4A03-12F0-FF5ACF878917}"/>
              </a:ext>
            </a:extLst>
          </p:cNvPr>
          <p:cNvSpPr/>
          <p:nvPr/>
        </p:nvSpPr>
        <p:spPr>
          <a:xfrm>
            <a:off x="9277902"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Relational Database System</a:t>
            </a:r>
          </a:p>
        </p:txBody>
      </p:sp>
      <p:sp>
        <p:nvSpPr>
          <p:cNvPr id="30" name="Rectangle 29">
            <a:extLst>
              <a:ext uri="{FF2B5EF4-FFF2-40B4-BE49-F238E27FC236}">
                <a16:creationId xmlns:a16="http://schemas.microsoft.com/office/drawing/2014/main" id="{E032E6FE-31E0-240B-32AF-70A298F14954}"/>
              </a:ext>
            </a:extLst>
          </p:cNvPr>
          <p:cNvSpPr/>
          <p:nvPr/>
        </p:nvSpPr>
        <p:spPr>
          <a:xfrm>
            <a:off x="9302199"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Website Functionality and Logic</a:t>
            </a:r>
          </a:p>
        </p:txBody>
      </p:sp>
      <p:pic>
        <p:nvPicPr>
          <p:cNvPr id="37" name="Graphic 36" descr="Checklist outline">
            <a:extLst>
              <a:ext uri="{FF2B5EF4-FFF2-40B4-BE49-F238E27FC236}">
                <a16:creationId xmlns:a16="http://schemas.microsoft.com/office/drawing/2014/main" id="{F0D91A42-E173-81EF-4283-00CCE7E896D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1703" y="170071"/>
            <a:ext cx="914400" cy="914400"/>
          </a:xfrm>
          <a:prstGeom prst="rect">
            <a:avLst/>
          </a:prstGeom>
        </p:spPr>
      </p:pic>
      <p:sp>
        <p:nvSpPr>
          <p:cNvPr id="38" name="TextBox 37">
            <a:extLst>
              <a:ext uri="{FF2B5EF4-FFF2-40B4-BE49-F238E27FC236}">
                <a16:creationId xmlns:a16="http://schemas.microsoft.com/office/drawing/2014/main" id="{2542A3BE-0DCD-B779-054D-3DDFD1E0CEDC}"/>
              </a:ext>
            </a:extLst>
          </p:cNvPr>
          <p:cNvSpPr txBox="1"/>
          <p:nvPr/>
        </p:nvSpPr>
        <p:spPr>
          <a:xfrm>
            <a:off x="1333226" y="315445"/>
            <a:ext cx="6473810" cy="461665"/>
          </a:xfrm>
          <a:prstGeom prst="rect">
            <a:avLst/>
          </a:prstGeom>
          <a:noFill/>
        </p:spPr>
        <p:txBody>
          <a:bodyPr wrap="square" rtlCol="0">
            <a:spAutoFit/>
          </a:bodyPr>
          <a:lstStyle/>
          <a:p>
            <a:r>
              <a:rPr lang="en-US" sz="2400" dirty="0">
                <a:latin typeface="Google Sans"/>
              </a:rPr>
              <a:t>W</a:t>
            </a:r>
            <a:r>
              <a:rPr lang="en-US" sz="2400" b="0" i="0" dirty="0">
                <a:effectLst/>
                <a:latin typeface="Google Sans"/>
              </a:rPr>
              <a:t>ork-</a:t>
            </a:r>
            <a:r>
              <a:rPr lang="en-US" sz="2400" dirty="0">
                <a:latin typeface="Google Sans"/>
              </a:rPr>
              <a:t>B</a:t>
            </a:r>
            <a:r>
              <a:rPr lang="en-US" sz="2400" b="0" i="0" dirty="0">
                <a:effectLst/>
                <a:latin typeface="Google Sans"/>
              </a:rPr>
              <a:t>reakdown Structure</a:t>
            </a:r>
            <a:r>
              <a:rPr lang="en-US" sz="2400" dirty="0">
                <a:latin typeface="Google Sans"/>
              </a:rPr>
              <a:t>(Component-Oriented)</a:t>
            </a:r>
            <a:endParaRPr lang="en-US" sz="2400" dirty="0"/>
          </a:p>
        </p:txBody>
      </p:sp>
      <p:sp>
        <p:nvSpPr>
          <p:cNvPr id="40" name="TextBox 39">
            <a:extLst>
              <a:ext uri="{FF2B5EF4-FFF2-40B4-BE49-F238E27FC236}">
                <a16:creationId xmlns:a16="http://schemas.microsoft.com/office/drawing/2014/main" id="{75996AEA-16B2-3837-A485-B7E2CC2A61B6}"/>
              </a:ext>
            </a:extLst>
          </p:cNvPr>
          <p:cNvSpPr txBox="1"/>
          <p:nvPr/>
        </p:nvSpPr>
        <p:spPr>
          <a:xfrm>
            <a:off x="1556103" y="635146"/>
            <a:ext cx="4868992" cy="369332"/>
          </a:xfrm>
          <a:prstGeom prst="rect">
            <a:avLst/>
          </a:prstGeom>
          <a:noFill/>
        </p:spPr>
        <p:txBody>
          <a:bodyPr wrap="square">
            <a:spAutoFit/>
          </a:bodyPr>
          <a:lstStyle/>
          <a:p>
            <a:r>
              <a:rPr lang="en-US" dirty="0"/>
              <a:t>To develop the project in a sequential manner</a:t>
            </a:r>
          </a:p>
        </p:txBody>
      </p:sp>
      <p:cxnSp>
        <p:nvCxnSpPr>
          <p:cNvPr id="60" name="Straight Arrow Connector 59">
            <a:extLst>
              <a:ext uri="{FF2B5EF4-FFF2-40B4-BE49-F238E27FC236}">
                <a16:creationId xmlns:a16="http://schemas.microsoft.com/office/drawing/2014/main" id="{AD2397E2-EC01-0727-D53E-DDE65FC7DFC2}"/>
              </a:ext>
            </a:extLst>
          </p:cNvPr>
          <p:cNvCxnSpPr>
            <a:cxnSpLocks/>
          </p:cNvCxnSpPr>
          <p:nvPr/>
        </p:nvCxnSpPr>
        <p:spPr>
          <a:xfrm flipV="1">
            <a:off x="780097" y="3335844"/>
            <a:ext cx="0" cy="232889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EFF8D83D-B1DC-F35C-18BF-4FD0F536D033}"/>
              </a:ext>
            </a:extLst>
          </p:cNvPr>
          <p:cNvCxnSpPr>
            <a:cxnSpLocks/>
          </p:cNvCxnSpPr>
          <p:nvPr/>
        </p:nvCxnSpPr>
        <p:spPr>
          <a:xfrm flipH="1">
            <a:off x="780098" y="3335844"/>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1C5F0AD4-69E8-1CD4-F332-F0A07D50B79A}"/>
              </a:ext>
            </a:extLst>
          </p:cNvPr>
          <p:cNvCxnSpPr>
            <a:cxnSpLocks/>
            <a:stCxn id="22" idx="1"/>
          </p:cNvCxnSpPr>
          <p:nvPr/>
        </p:nvCxnSpPr>
        <p:spPr>
          <a:xfrm flipH="1">
            <a:off x="780098" y="4154712"/>
            <a:ext cx="2186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AE1BAE41-2804-68C0-9A08-13B0C630E2FC}"/>
              </a:ext>
            </a:extLst>
          </p:cNvPr>
          <p:cNvCxnSpPr>
            <a:cxnSpLocks/>
          </p:cNvCxnSpPr>
          <p:nvPr/>
        </p:nvCxnSpPr>
        <p:spPr>
          <a:xfrm flipH="1">
            <a:off x="780097" y="4865912"/>
            <a:ext cx="2186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F9071BB5-AD28-429E-4683-C16B182CD498}"/>
              </a:ext>
            </a:extLst>
          </p:cNvPr>
          <p:cNvCxnSpPr>
            <a:cxnSpLocks/>
          </p:cNvCxnSpPr>
          <p:nvPr/>
        </p:nvCxnSpPr>
        <p:spPr>
          <a:xfrm flipH="1">
            <a:off x="789260" y="5610661"/>
            <a:ext cx="255749" cy="55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475FC3B-7EFA-B295-2A1A-CBD65FE9A071}"/>
              </a:ext>
            </a:extLst>
          </p:cNvPr>
          <p:cNvCxnSpPr>
            <a:cxnSpLocks/>
          </p:cNvCxnSpPr>
          <p:nvPr/>
        </p:nvCxnSpPr>
        <p:spPr>
          <a:xfrm flipV="1">
            <a:off x="4826318" y="3443074"/>
            <a:ext cx="0" cy="233018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BB4D734-0882-74EF-ED95-923AFB97B06D}"/>
              </a:ext>
            </a:extLst>
          </p:cNvPr>
          <p:cNvCxnSpPr>
            <a:cxnSpLocks/>
          </p:cNvCxnSpPr>
          <p:nvPr/>
        </p:nvCxnSpPr>
        <p:spPr>
          <a:xfrm flipH="1">
            <a:off x="4826318" y="3444363"/>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618731A2-B9A8-AF49-D52B-39B4240E96A4}"/>
              </a:ext>
            </a:extLst>
          </p:cNvPr>
          <p:cNvCxnSpPr>
            <a:cxnSpLocks/>
          </p:cNvCxnSpPr>
          <p:nvPr/>
        </p:nvCxnSpPr>
        <p:spPr>
          <a:xfrm flipH="1">
            <a:off x="4826318" y="4263231"/>
            <a:ext cx="3241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CBBF736-5809-ADF5-AAAB-3215A833208C}"/>
              </a:ext>
            </a:extLst>
          </p:cNvPr>
          <p:cNvCxnSpPr>
            <a:cxnSpLocks/>
          </p:cNvCxnSpPr>
          <p:nvPr/>
        </p:nvCxnSpPr>
        <p:spPr>
          <a:xfrm flipH="1">
            <a:off x="4826317" y="4974431"/>
            <a:ext cx="2374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729F985-62D1-A624-256F-7BB5ADA82F94}"/>
              </a:ext>
            </a:extLst>
          </p:cNvPr>
          <p:cNvCxnSpPr>
            <a:cxnSpLocks/>
          </p:cNvCxnSpPr>
          <p:nvPr/>
        </p:nvCxnSpPr>
        <p:spPr>
          <a:xfrm flipH="1" flipV="1">
            <a:off x="4817156" y="5601671"/>
            <a:ext cx="357591" cy="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D61C7CD9-80A4-E451-02C0-7E31EF063E42}"/>
              </a:ext>
            </a:extLst>
          </p:cNvPr>
          <p:cNvCxnSpPr>
            <a:cxnSpLocks/>
          </p:cNvCxnSpPr>
          <p:nvPr/>
        </p:nvCxnSpPr>
        <p:spPr>
          <a:xfrm flipH="1" flipV="1">
            <a:off x="8795868" y="3443074"/>
            <a:ext cx="17728" cy="301009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1EFD706A-3353-FACE-47F1-03692CD5A22E}"/>
              </a:ext>
            </a:extLst>
          </p:cNvPr>
          <p:cNvCxnSpPr>
            <a:cxnSpLocks/>
          </p:cNvCxnSpPr>
          <p:nvPr/>
        </p:nvCxnSpPr>
        <p:spPr>
          <a:xfrm flipH="1">
            <a:off x="8771573" y="3443074"/>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F95165F-E4C2-7A8F-2BB6-D76FF75C3AC5}"/>
              </a:ext>
            </a:extLst>
          </p:cNvPr>
          <p:cNvCxnSpPr>
            <a:cxnSpLocks/>
          </p:cNvCxnSpPr>
          <p:nvPr/>
        </p:nvCxnSpPr>
        <p:spPr>
          <a:xfrm flipH="1">
            <a:off x="8771572" y="4263231"/>
            <a:ext cx="5063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2BE791A6-D0BA-220C-8097-06E04BBC0694}"/>
              </a:ext>
            </a:extLst>
          </p:cNvPr>
          <p:cNvCxnSpPr>
            <a:cxnSpLocks/>
          </p:cNvCxnSpPr>
          <p:nvPr/>
        </p:nvCxnSpPr>
        <p:spPr>
          <a:xfrm flipH="1">
            <a:off x="8771572" y="4974431"/>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0CABB4C-4CCE-87B5-5F0E-713E6D03BBCB}"/>
              </a:ext>
            </a:extLst>
          </p:cNvPr>
          <p:cNvCxnSpPr>
            <a:cxnSpLocks/>
          </p:cNvCxnSpPr>
          <p:nvPr/>
        </p:nvCxnSpPr>
        <p:spPr>
          <a:xfrm flipH="1">
            <a:off x="8771572" y="5604585"/>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4EDF585-82F8-F173-3D3F-6DFFBF1B3AA6}"/>
              </a:ext>
            </a:extLst>
          </p:cNvPr>
          <p:cNvSpPr/>
          <p:nvPr/>
        </p:nvSpPr>
        <p:spPr>
          <a:xfrm>
            <a:off x="9277902" y="5975352"/>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User Sessions</a:t>
            </a:r>
          </a:p>
        </p:txBody>
      </p:sp>
      <p:cxnSp>
        <p:nvCxnSpPr>
          <p:cNvPr id="4" name="Straight Arrow Connector 3">
            <a:extLst>
              <a:ext uri="{FF2B5EF4-FFF2-40B4-BE49-F238E27FC236}">
                <a16:creationId xmlns:a16="http://schemas.microsoft.com/office/drawing/2014/main" id="{D2A9167F-E38A-A655-F6F3-1210229AE7B3}"/>
              </a:ext>
            </a:extLst>
          </p:cNvPr>
          <p:cNvCxnSpPr>
            <a:cxnSpLocks/>
          </p:cNvCxnSpPr>
          <p:nvPr/>
        </p:nvCxnSpPr>
        <p:spPr>
          <a:xfrm flipH="1">
            <a:off x="8828288" y="6326828"/>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BB597F3-A973-88D4-AB57-9805B76321A4}"/>
              </a:ext>
            </a:extLst>
          </p:cNvPr>
          <p:cNvSpPr txBox="1"/>
          <p:nvPr/>
        </p:nvSpPr>
        <p:spPr>
          <a:xfrm>
            <a:off x="998701" y="6074487"/>
            <a:ext cx="7332862" cy="661793"/>
          </a:xfrm>
          <a:prstGeom prst="rect">
            <a:avLst/>
          </a:prstGeom>
          <a:noFill/>
        </p:spPr>
        <p:txBody>
          <a:bodyPr wrap="square">
            <a:spAutoFit/>
          </a:bodyPr>
          <a:lstStyle/>
          <a:p>
            <a:r>
              <a:rPr lang="en-US" dirty="0"/>
              <a:t>For implementation check the GitHub repository: </a:t>
            </a:r>
            <a:r>
              <a:rPr lang="en-US" dirty="0">
                <a:hlinkClick r:id="rId4"/>
              </a:rPr>
              <a:t>https://github.com/MousaKhaleel/VentureLink-an-investors-community</a:t>
            </a:r>
            <a:endParaRPr lang="en-US" dirty="0"/>
          </a:p>
        </p:txBody>
      </p:sp>
      <p:pic>
        <p:nvPicPr>
          <p:cNvPr id="7" name="Graphic 6" descr="Badge Copyright outline">
            <a:extLst>
              <a:ext uri="{FF2B5EF4-FFF2-40B4-BE49-F238E27FC236}">
                <a16:creationId xmlns:a16="http://schemas.microsoft.com/office/drawing/2014/main" id="{E1B1E89A-9384-94BD-FE86-FBE9140A435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7401" y="6253305"/>
            <a:ext cx="387495" cy="387495"/>
          </a:xfrm>
          <a:prstGeom prst="rect">
            <a:avLst/>
          </a:prstGeom>
        </p:spPr>
      </p:pic>
    </p:spTree>
    <p:extLst>
      <p:ext uri="{BB962C8B-B14F-4D97-AF65-F5344CB8AC3E}">
        <p14:creationId xmlns:p14="http://schemas.microsoft.com/office/powerpoint/2010/main" val="1887259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descr="Hourglass Finished outline">
            <a:extLst>
              <a:ext uri="{FF2B5EF4-FFF2-40B4-BE49-F238E27FC236}">
                <a16:creationId xmlns:a16="http://schemas.microsoft.com/office/drawing/2014/main" id="{ED6B873A-0100-5658-2708-34B222C12C5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3790" y="188844"/>
            <a:ext cx="914400" cy="914400"/>
          </a:xfrm>
          <a:prstGeom prst="rect">
            <a:avLst/>
          </a:prstGeom>
        </p:spPr>
      </p:pic>
      <p:sp>
        <p:nvSpPr>
          <p:cNvPr id="7" name="TextBox 6">
            <a:extLst>
              <a:ext uri="{FF2B5EF4-FFF2-40B4-BE49-F238E27FC236}">
                <a16:creationId xmlns:a16="http://schemas.microsoft.com/office/drawing/2014/main" id="{D82F328E-C171-917F-8DF6-4E2505C1A83C}"/>
              </a:ext>
            </a:extLst>
          </p:cNvPr>
          <p:cNvSpPr txBox="1"/>
          <p:nvPr/>
        </p:nvSpPr>
        <p:spPr>
          <a:xfrm>
            <a:off x="1643269" y="461378"/>
            <a:ext cx="4076885" cy="369332"/>
          </a:xfrm>
          <a:prstGeom prst="rect">
            <a:avLst/>
          </a:prstGeom>
          <a:noFill/>
        </p:spPr>
        <p:txBody>
          <a:bodyPr wrap="none" rtlCol="0">
            <a:spAutoFit/>
          </a:bodyPr>
          <a:lstStyle/>
          <a:p>
            <a:r>
              <a:rPr lang="en-US" dirty="0"/>
              <a:t>Time estimation for the project activities</a:t>
            </a:r>
            <a:endParaRPr lang="en-US" b="1" dirty="0"/>
          </a:p>
        </p:txBody>
      </p:sp>
      <p:sp>
        <p:nvSpPr>
          <p:cNvPr id="9" name="TextBox 8">
            <a:extLst>
              <a:ext uri="{FF2B5EF4-FFF2-40B4-BE49-F238E27FC236}">
                <a16:creationId xmlns:a16="http://schemas.microsoft.com/office/drawing/2014/main" id="{35CE10CE-9F75-6509-6E37-EB4C0D26FCE5}"/>
              </a:ext>
            </a:extLst>
          </p:cNvPr>
          <p:cNvSpPr txBox="1"/>
          <p:nvPr/>
        </p:nvSpPr>
        <p:spPr>
          <a:xfrm>
            <a:off x="1815546" y="685662"/>
            <a:ext cx="4462207" cy="369332"/>
          </a:xfrm>
          <a:prstGeom prst="rect">
            <a:avLst/>
          </a:prstGeom>
          <a:noFill/>
        </p:spPr>
        <p:txBody>
          <a:bodyPr wrap="square">
            <a:spAutoFit/>
          </a:bodyPr>
          <a:lstStyle/>
          <a:p>
            <a:r>
              <a:rPr lang="en-US" dirty="0"/>
              <a:t>to avoid do highest risk in projects duration.</a:t>
            </a:r>
          </a:p>
        </p:txBody>
      </p:sp>
      <p:graphicFrame>
        <p:nvGraphicFramePr>
          <p:cNvPr id="10" name="Table 9">
            <a:extLst>
              <a:ext uri="{FF2B5EF4-FFF2-40B4-BE49-F238E27FC236}">
                <a16:creationId xmlns:a16="http://schemas.microsoft.com/office/drawing/2014/main" id="{AA2A0D95-5527-08DB-33B4-8BDFBF0C37A9}"/>
              </a:ext>
            </a:extLst>
          </p:cNvPr>
          <p:cNvGraphicFramePr>
            <a:graphicFrameLocks noGrp="1"/>
          </p:cNvGraphicFramePr>
          <p:nvPr>
            <p:extLst>
              <p:ext uri="{D42A27DB-BD31-4B8C-83A1-F6EECF244321}">
                <p14:modId xmlns:p14="http://schemas.microsoft.com/office/powerpoint/2010/main" val="605296115"/>
              </p:ext>
            </p:extLst>
          </p:nvPr>
        </p:nvGraphicFramePr>
        <p:xfrm>
          <a:off x="834421" y="1606259"/>
          <a:ext cx="11211805" cy="4433559"/>
        </p:xfrm>
        <a:graphic>
          <a:graphicData uri="http://schemas.openxmlformats.org/drawingml/2006/table">
            <a:tbl>
              <a:tblPr firstRow="1" bandRow="1">
                <a:tableStyleId>{5C22544A-7EE6-4342-B048-85BDC9FD1C3A}</a:tableStyleId>
              </a:tblPr>
              <a:tblGrid>
                <a:gridCol w="5137319">
                  <a:extLst>
                    <a:ext uri="{9D8B030D-6E8A-4147-A177-3AD203B41FA5}">
                      <a16:colId xmlns:a16="http://schemas.microsoft.com/office/drawing/2014/main" val="3289374914"/>
                    </a:ext>
                  </a:extLst>
                </a:gridCol>
                <a:gridCol w="4747401">
                  <a:extLst>
                    <a:ext uri="{9D8B030D-6E8A-4147-A177-3AD203B41FA5}">
                      <a16:colId xmlns:a16="http://schemas.microsoft.com/office/drawing/2014/main" val="3359270695"/>
                    </a:ext>
                  </a:extLst>
                </a:gridCol>
                <a:gridCol w="1327085">
                  <a:extLst>
                    <a:ext uri="{9D8B030D-6E8A-4147-A177-3AD203B41FA5}">
                      <a16:colId xmlns:a16="http://schemas.microsoft.com/office/drawing/2014/main" val="2836754087"/>
                    </a:ext>
                  </a:extLst>
                </a:gridCol>
              </a:tblGrid>
              <a:tr h="466557">
                <a:tc>
                  <a:txBody>
                    <a:bodyPr/>
                    <a:lstStyle/>
                    <a:p>
                      <a:r>
                        <a:rPr lang="en-US" dirty="0"/>
                        <a:t>                 </a:t>
                      </a:r>
                      <a:r>
                        <a:rPr lang="en-US" sz="2400" dirty="0"/>
                        <a:t>Activities</a:t>
                      </a:r>
                    </a:p>
                  </a:txBody>
                  <a:tcPr/>
                </a:tc>
                <a:tc>
                  <a:txBody>
                    <a:bodyPr/>
                    <a:lstStyle/>
                    <a:p>
                      <a:r>
                        <a:rPr lang="en-US" sz="2400" dirty="0"/>
                        <a:t>  Immediate Predecessors</a:t>
                      </a:r>
                    </a:p>
                  </a:txBody>
                  <a:tcPr/>
                </a:tc>
                <a:tc>
                  <a:txBody>
                    <a:bodyPr/>
                    <a:lstStyle/>
                    <a:p>
                      <a:r>
                        <a:rPr lang="en-US" sz="2400" dirty="0"/>
                        <a:t>duration</a:t>
                      </a:r>
                    </a:p>
                  </a:txBody>
                  <a:tcPr/>
                </a:tc>
                <a:extLst>
                  <a:ext uri="{0D108BD9-81ED-4DB2-BD59-A6C34878D82A}">
                    <a16:rowId xmlns:a16="http://schemas.microsoft.com/office/drawing/2014/main" val="2792201529"/>
                  </a:ext>
                </a:extLst>
              </a:tr>
              <a:tr h="661167">
                <a:tc>
                  <a:txBody>
                    <a:bodyPr/>
                    <a:lstStyle/>
                    <a:p>
                      <a:pPr rtl="0"/>
                      <a:r>
                        <a:rPr lang="en-US" sz="2200" dirty="0"/>
                        <a:t>User Registration and Authentication</a:t>
                      </a:r>
                    </a:p>
                  </a:txBody>
                  <a:tcPr/>
                </a:tc>
                <a:tc>
                  <a:txBody>
                    <a:bodyPr/>
                    <a:lstStyle/>
                    <a:p>
                      <a:r>
                        <a:rPr lang="en-US" sz="2200" dirty="0"/>
                        <a:t>                     -------------</a:t>
                      </a:r>
                    </a:p>
                  </a:txBody>
                  <a:tcPr/>
                </a:tc>
                <a:tc>
                  <a:txBody>
                    <a:bodyPr/>
                    <a:lstStyle/>
                    <a:p>
                      <a:r>
                        <a:rPr lang="en-US" sz="2200" dirty="0"/>
                        <a:t>3</a:t>
                      </a:r>
                    </a:p>
                  </a:txBody>
                  <a:tcPr/>
                </a:tc>
                <a:extLst>
                  <a:ext uri="{0D108BD9-81ED-4DB2-BD59-A6C34878D82A}">
                    <a16:rowId xmlns:a16="http://schemas.microsoft.com/office/drawing/2014/main" val="3592412505"/>
                  </a:ext>
                </a:extLst>
              </a:tr>
              <a:tr h="661167">
                <a:tc>
                  <a:txBody>
                    <a:bodyPr/>
                    <a:lstStyle/>
                    <a:p>
                      <a:r>
                        <a:rPr lang="en-US" sz="2200" dirty="0"/>
                        <a:t>Verifying User Identity and Qualifications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User Registration and Authentication</a:t>
                      </a:r>
                    </a:p>
                  </a:txBody>
                  <a:tcPr/>
                </a:tc>
                <a:tc>
                  <a:txBody>
                    <a:bodyPr/>
                    <a:lstStyle/>
                    <a:p>
                      <a:r>
                        <a:rPr lang="en-US" sz="2200" dirty="0"/>
                        <a:t>2</a:t>
                      </a:r>
                    </a:p>
                  </a:txBody>
                  <a:tcPr/>
                </a:tc>
                <a:extLst>
                  <a:ext uri="{0D108BD9-81ED-4DB2-BD59-A6C34878D82A}">
                    <a16:rowId xmlns:a16="http://schemas.microsoft.com/office/drawing/2014/main" val="3727758920"/>
                  </a:ext>
                </a:extLst>
              </a:tr>
              <a:tr h="661167">
                <a:tc>
                  <a:txBody>
                    <a:bodyPr/>
                    <a:lstStyle/>
                    <a:p>
                      <a:r>
                        <a:rPr lang="en-US" sz="2200" dirty="0"/>
                        <a:t>Application Development</a:t>
                      </a:r>
                    </a:p>
                  </a:txBody>
                  <a:tcPr/>
                </a:tc>
                <a:tc>
                  <a:txBody>
                    <a:bodyPr/>
                    <a:lstStyle/>
                    <a:p>
                      <a:r>
                        <a:rPr lang="en-US" sz="2200" dirty="0"/>
                        <a:t>                     -------------</a:t>
                      </a:r>
                    </a:p>
                  </a:txBody>
                  <a:tcPr/>
                </a:tc>
                <a:tc>
                  <a:txBody>
                    <a:bodyPr/>
                    <a:lstStyle/>
                    <a:p>
                      <a:r>
                        <a:rPr lang="en-US" sz="2200" dirty="0"/>
                        <a:t>14</a:t>
                      </a:r>
                    </a:p>
                  </a:txBody>
                  <a:tcPr/>
                </a:tc>
                <a:extLst>
                  <a:ext uri="{0D108BD9-81ED-4DB2-BD59-A6C34878D82A}">
                    <a16:rowId xmlns:a16="http://schemas.microsoft.com/office/drawing/2014/main" val="2760875385"/>
                  </a:ext>
                </a:extLst>
              </a:tr>
              <a:tr h="661167">
                <a:tc>
                  <a:txBody>
                    <a:bodyPr/>
                    <a:lstStyle/>
                    <a:p>
                      <a:r>
                        <a:rPr lang="en-US" sz="2200" dirty="0"/>
                        <a:t>User Interface (UX , UI)</a:t>
                      </a:r>
                    </a:p>
                  </a:txBody>
                  <a:tcPr/>
                </a:tc>
                <a:tc>
                  <a:txBody>
                    <a:bodyPr/>
                    <a:lstStyle/>
                    <a:p>
                      <a:r>
                        <a:rPr lang="en-US" sz="2200" dirty="0"/>
                        <a:t>Application Development</a:t>
                      </a:r>
                    </a:p>
                  </a:txBody>
                  <a:tcPr/>
                </a:tc>
                <a:tc>
                  <a:txBody>
                    <a:bodyPr/>
                    <a:lstStyle/>
                    <a:p>
                      <a:r>
                        <a:rPr lang="en-US" sz="2200" dirty="0"/>
                        <a:t>7</a:t>
                      </a:r>
                    </a:p>
                  </a:txBody>
                  <a:tcPr/>
                </a:tc>
                <a:extLst>
                  <a:ext uri="{0D108BD9-81ED-4DB2-BD59-A6C34878D82A}">
                    <a16:rowId xmlns:a16="http://schemas.microsoft.com/office/drawing/2014/main" val="2835142251"/>
                  </a:ext>
                </a:extLst>
              </a:tr>
              <a:tr h="661167">
                <a:tc>
                  <a:txBody>
                    <a:bodyPr/>
                    <a:lstStyle/>
                    <a:p>
                      <a:r>
                        <a:rPr lang="en-US" sz="2200" dirty="0"/>
                        <a:t>Relational Database System</a:t>
                      </a:r>
                    </a:p>
                  </a:txBody>
                  <a:tcPr/>
                </a:tc>
                <a:tc>
                  <a:txBody>
                    <a:bodyPr/>
                    <a:lstStyle/>
                    <a:p>
                      <a:r>
                        <a:rPr lang="en-US" sz="2200" dirty="0"/>
                        <a:t>Application Development</a:t>
                      </a:r>
                    </a:p>
                  </a:txBody>
                  <a:tcPr/>
                </a:tc>
                <a:tc>
                  <a:txBody>
                    <a:bodyPr/>
                    <a:lstStyle/>
                    <a:p>
                      <a:r>
                        <a:rPr lang="en-US" sz="2200" dirty="0"/>
                        <a:t>6</a:t>
                      </a:r>
                    </a:p>
                  </a:txBody>
                  <a:tcPr/>
                </a:tc>
                <a:extLst>
                  <a:ext uri="{0D108BD9-81ED-4DB2-BD59-A6C34878D82A}">
                    <a16:rowId xmlns:a16="http://schemas.microsoft.com/office/drawing/2014/main" val="1744941306"/>
                  </a:ext>
                </a:extLst>
              </a:tr>
              <a:tr h="661167">
                <a:tc>
                  <a:txBody>
                    <a:bodyPr/>
                    <a:lstStyle/>
                    <a:p>
                      <a:r>
                        <a:rPr lang="en-US" sz="2200" dirty="0"/>
                        <a:t>User Sessions</a:t>
                      </a:r>
                    </a:p>
                  </a:txBody>
                  <a:tcPr/>
                </a:tc>
                <a:tc>
                  <a:txBody>
                    <a:bodyPr/>
                    <a:lstStyle/>
                    <a:p>
                      <a:r>
                        <a:rPr lang="en-US" sz="2200" dirty="0"/>
                        <a:t>Application Development</a:t>
                      </a:r>
                    </a:p>
                  </a:txBody>
                  <a:tcPr/>
                </a:tc>
                <a:tc>
                  <a:txBody>
                    <a:bodyPr/>
                    <a:lstStyle/>
                    <a:p>
                      <a:r>
                        <a:rPr lang="en-US" sz="2200" dirty="0"/>
                        <a:t>1</a:t>
                      </a:r>
                    </a:p>
                  </a:txBody>
                  <a:tcPr/>
                </a:tc>
                <a:extLst>
                  <a:ext uri="{0D108BD9-81ED-4DB2-BD59-A6C34878D82A}">
                    <a16:rowId xmlns:a16="http://schemas.microsoft.com/office/drawing/2014/main" val="2252868597"/>
                  </a:ext>
                </a:extLst>
              </a:tr>
            </a:tbl>
          </a:graphicData>
        </a:graphic>
      </p:graphicFrame>
    </p:spTree>
    <p:extLst>
      <p:ext uri="{BB962C8B-B14F-4D97-AF65-F5344CB8AC3E}">
        <p14:creationId xmlns:p14="http://schemas.microsoft.com/office/powerpoint/2010/main" val="1889457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FC4155C-8CA8-A24A-5408-7993CEF01AF5}"/>
              </a:ext>
            </a:extLst>
          </p:cNvPr>
          <p:cNvGraphicFramePr>
            <a:graphicFrameLocks noGrp="1"/>
          </p:cNvGraphicFramePr>
          <p:nvPr>
            <p:extLst>
              <p:ext uri="{D42A27DB-BD31-4B8C-83A1-F6EECF244321}">
                <p14:modId xmlns:p14="http://schemas.microsoft.com/office/powerpoint/2010/main" val="2497540686"/>
              </p:ext>
            </p:extLst>
          </p:nvPr>
        </p:nvGraphicFramePr>
        <p:xfrm>
          <a:off x="928914" y="1795155"/>
          <a:ext cx="10959194" cy="4251749"/>
        </p:xfrm>
        <a:graphic>
          <a:graphicData uri="http://schemas.openxmlformats.org/drawingml/2006/table">
            <a:tbl>
              <a:tblPr firstRow="1" bandRow="1">
                <a:tableStyleId>{5C22544A-7EE6-4342-B048-85BDC9FD1C3A}</a:tableStyleId>
              </a:tblPr>
              <a:tblGrid>
                <a:gridCol w="5479597">
                  <a:extLst>
                    <a:ext uri="{9D8B030D-6E8A-4147-A177-3AD203B41FA5}">
                      <a16:colId xmlns:a16="http://schemas.microsoft.com/office/drawing/2014/main" val="1076558232"/>
                    </a:ext>
                  </a:extLst>
                </a:gridCol>
                <a:gridCol w="5479597">
                  <a:extLst>
                    <a:ext uri="{9D8B030D-6E8A-4147-A177-3AD203B41FA5}">
                      <a16:colId xmlns:a16="http://schemas.microsoft.com/office/drawing/2014/main" val="606219156"/>
                    </a:ext>
                  </a:extLst>
                </a:gridCol>
              </a:tblGrid>
              <a:tr h="441749">
                <a:tc>
                  <a:txBody>
                    <a:bodyPr/>
                    <a:lstStyle/>
                    <a:p>
                      <a:r>
                        <a:rPr lang="en-US" sz="2200" dirty="0"/>
                        <a:t>                    Nouns</a:t>
                      </a:r>
                    </a:p>
                  </a:txBody>
                  <a:tcPr/>
                </a:tc>
                <a:tc>
                  <a:txBody>
                    <a:bodyPr/>
                    <a:lstStyle/>
                    <a:p>
                      <a:r>
                        <a:rPr lang="en-US" sz="2200" dirty="0"/>
                        <a:t>                        Verbs</a:t>
                      </a:r>
                    </a:p>
                  </a:txBody>
                  <a:tcPr/>
                </a:tc>
                <a:extLst>
                  <a:ext uri="{0D108BD9-81ED-4DB2-BD59-A6C34878D82A}">
                    <a16:rowId xmlns:a16="http://schemas.microsoft.com/office/drawing/2014/main" val="570857569"/>
                  </a:ext>
                </a:extLst>
              </a:tr>
              <a:tr h="378642">
                <a:tc>
                  <a:txBody>
                    <a:bodyPr/>
                    <a:lstStyle/>
                    <a:p>
                      <a:r>
                        <a:rPr lang="en-US" sz="1900" dirty="0"/>
                        <a:t>Sponsor</a:t>
                      </a:r>
                    </a:p>
                  </a:txBody>
                  <a:tcPr/>
                </a:tc>
                <a:tc>
                  <a:txBody>
                    <a:bodyPr/>
                    <a:lstStyle/>
                    <a:p>
                      <a:r>
                        <a:rPr lang="en-US" sz="1900" dirty="0"/>
                        <a:t>Sign in</a:t>
                      </a:r>
                    </a:p>
                  </a:txBody>
                  <a:tcPr/>
                </a:tc>
                <a:extLst>
                  <a:ext uri="{0D108BD9-81ED-4DB2-BD59-A6C34878D82A}">
                    <a16:rowId xmlns:a16="http://schemas.microsoft.com/office/drawing/2014/main" val="2950049101"/>
                  </a:ext>
                </a:extLst>
              </a:tr>
              <a:tr h="378642">
                <a:tc>
                  <a:txBody>
                    <a:bodyPr/>
                    <a:lstStyle/>
                    <a:p>
                      <a:r>
                        <a:rPr lang="en-US" sz="1900" dirty="0"/>
                        <a:t>Investor</a:t>
                      </a:r>
                    </a:p>
                  </a:txBody>
                  <a:tcPr/>
                </a:tc>
                <a:tc>
                  <a:txBody>
                    <a:bodyPr/>
                    <a:lstStyle/>
                    <a:p>
                      <a:r>
                        <a:rPr lang="en-US" sz="1900" dirty="0"/>
                        <a:t>Login</a:t>
                      </a:r>
                    </a:p>
                  </a:txBody>
                  <a:tcPr/>
                </a:tc>
                <a:extLst>
                  <a:ext uri="{0D108BD9-81ED-4DB2-BD59-A6C34878D82A}">
                    <a16:rowId xmlns:a16="http://schemas.microsoft.com/office/drawing/2014/main" val="1578006397"/>
                  </a:ext>
                </a:extLst>
              </a:tr>
              <a:tr h="37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Business owner</a:t>
                      </a:r>
                    </a:p>
                  </a:txBody>
                  <a:tcPr/>
                </a:tc>
                <a:tc>
                  <a:txBody>
                    <a:bodyPr/>
                    <a:lstStyle/>
                    <a:p>
                      <a:r>
                        <a:rPr lang="en-US" sz="1800" b="0" i="0" kern="1200" dirty="0">
                          <a:solidFill>
                            <a:schemeClr val="dk1"/>
                          </a:solidFill>
                          <a:effectLst/>
                          <a:latin typeface="+mn-lt"/>
                          <a:ea typeface="+mn-ea"/>
                          <a:cs typeface="+mn-cs"/>
                        </a:rPr>
                        <a:t>add your personal identification</a:t>
                      </a:r>
                      <a:endParaRPr lang="en-US" sz="1900" dirty="0"/>
                    </a:p>
                  </a:txBody>
                  <a:tcPr/>
                </a:tc>
                <a:extLst>
                  <a:ext uri="{0D108BD9-81ED-4DB2-BD59-A6C34878D82A}">
                    <a16:rowId xmlns:a16="http://schemas.microsoft.com/office/drawing/2014/main" val="930528455"/>
                  </a:ext>
                </a:extLst>
              </a:tr>
              <a:tr h="378642">
                <a:tc>
                  <a:txBody>
                    <a:bodyPr/>
                    <a:lstStyle/>
                    <a:p>
                      <a:r>
                        <a:rPr lang="en-US" sz="1900" dirty="0"/>
                        <a:t>user</a:t>
                      </a:r>
                    </a:p>
                  </a:txBody>
                  <a:tcPr/>
                </a:tc>
                <a:tc>
                  <a:txBody>
                    <a:bodyPr/>
                    <a:lstStyle/>
                    <a:p>
                      <a:r>
                        <a:rPr lang="en-US" sz="1900" dirty="0"/>
                        <a:t>add information about last project </a:t>
                      </a:r>
                    </a:p>
                  </a:txBody>
                  <a:tcPr/>
                </a:tc>
                <a:extLst>
                  <a:ext uri="{0D108BD9-81ED-4DB2-BD59-A6C34878D82A}">
                    <a16:rowId xmlns:a16="http://schemas.microsoft.com/office/drawing/2014/main" val="480620201"/>
                  </a:ext>
                </a:extLst>
              </a:tr>
              <a:tr h="378642">
                <a:tc>
                  <a:txBody>
                    <a:bodyPr/>
                    <a:lstStyle/>
                    <a:p>
                      <a:r>
                        <a:rPr lang="en-US" sz="1900" dirty="0"/>
                        <a:t>project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Add location of owned company</a:t>
                      </a:r>
                      <a:endParaRPr lang="en-US" sz="1900" dirty="0"/>
                    </a:p>
                  </a:txBody>
                  <a:tcPr/>
                </a:tc>
                <a:extLst>
                  <a:ext uri="{0D108BD9-81ED-4DB2-BD59-A6C34878D82A}">
                    <a16:rowId xmlns:a16="http://schemas.microsoft.com/office/drawing/2014/main" val="2620236993"/>
                  </a:ext>
                </a:extLst>
              </a:tr>
              <a:tr h="378642">
                <a:tc>
                  <a:txBody>
                    <a:bodyPr/>
                    <a:lstStyle/>
                    <a:p>
                      <a:r>
                        <a:rPr lang="en-US" sz="1900" dirty="0"/>
                        <a:t>time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Choose project types investor is interested in</a:t>
                      </a:r>
                    </a:p>
                  </a:txBody>
                  <a:tcPr/>
                </a:tc>
                <a:extLst>
                  <a:ext uri="{0D108BD9-81ED-4DB2-BD59-A6C34878D82A}">
                    <a16:rowId xmlns:a16="http://schemas.microsoft.com/office/drawing/2014/main" val="538941344"/>
                  </a:ext>
                </a:extLst>
              </a:tr>
              <a:tr h="37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Send user to their costume tailored home page</a:t>
                      </a:r>
                    </a:p>
                  </a:txBody>
                  <a:tcPr/>
                </a:tc>
                <a:extLst>
                  <a:ext uri="{0D108BD9-81ED-4DB2-BD59-A6C34878D82A}">
                    <a16:rowId xmlns:a16="http://schemas.microsoft.com/office/drawing/2014/main" val="3967883141"/>
                  </a:ext>
                </a:extLst>
              </a:tr>
              <a:tr h="378642">
                <a:tc>
                  <a:txBody>
                    <a:bodyPr/>
                    <a:lstStyle/>
                    <a:p>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Provide details on previous work experience</a:t>
                      </a:r>
                    </a:p>
                  </a:txBody>
                  <a:tcPr/>
                </a:tc>
                <a:extLst>
                  <a:ext uri="{0D108BD9-81ED-4DB2-BD59-A6C34878D82A}">
                    <a16:rowId xmlns:a16="http://schemas.microsoft.com/office/drawing/2014/main" val="1070085642"/>
                  </a:ext>
                </a:extLst>
              </a:tr>
              <a:tr h="378642">
                <a:tc>
                  <a:txBody>
                    <a:bodyPr/>
                    <a:lstStyle/>
                    <a:p>
                      <a:endParaRPr lang="en-US" sz="1900"/>
                    </a:p>
                  </a:txBody>
                  <a:tcPr/>
                </a:tc>
                <a:tc>
                  <a:txBody>
                    <a:bodyPr/>
                    <a:lstStyle/>
                    <a:p>
                      <a:r>
                        <a:rPr lang="en-US" sz="1900" dirty="0"/>
                        <a:t>Add tags to categorize the type of project</a:t>
                      </a:r>
                    </a:p>
                  </a:txBody>
                  <a:tcPr/>
                </a:tc>
                <a:extLst>
                  <a:ext uri="{0D108BD9-81ED-4DB2-BD59-A6C34878D82A}">
                    <a16:rowId xmlns:a16="http://schemas.microsoft.com/office/drawing/2014/main" val="1620911072"/>
                  </a:ext>
                </a:extLst>
              </a:tr>
              <a:tr h="378642">
                <a:tc>
                  <a:txBody>
                    <a:bodyPr/>
                    <a:lstStyle/>
                    <a:p>
                      <a:endParaRPr lang="en-US" sz="1900"/>
                    </a:p>
                  </a:txBody>
                  <a:tcPr/>
                </a:tc>
                <a:tc>
                  <a:txBody>
                    <a:bodyPr/>
                    <a:lstStyle/>
                    <a:p>
                      <a:r>
                        <a:rPr lang="en-US" sz="1800" b="0" i="0" kern="1200" dirty="0">
                          <a:solidFill>
                            <a:schemeClr val="dk1"/>
                          </a:solidFill>
                          <a:effectLst/>
                          <a:latin typeface="+mn-lt"/>
                          <a:ea typeface="+mn-ea"/>
                          <a:cs typeface="+mn-cs"/>
                        </a:rPr>
                        <a:t>add timing to projects information</a:t>
                      </a:r>
                      <a:endParaRPr lang="en-US" sz="1900" dirty="0"/>
                    </a:p>
                  </a:txBody>
                  <a:tcPr/>
                </a:tc>
                <a:extLst>
                  <a:ext uri="{0D108BD9-81ED-4DB2-BD59-A6C34878D82A}">
                    <a16:rowId xmlns:a16="http://schemas.microsoft.com/office/drawing/2014/main" val="4250570743"/>
                  </a:ext>
                </a:extLst>
              </a:tr>
            </a:tbl>
          </a:graphicData>
        </a:graphic>
      </p:graphicFrame>
      <p:pic>
        <p:nvPicPr>
          <p:cNvPr id="4" name="Graphic 3" descr="Research outline">
            <a:extLst>
              <a:ext uri="{FF2B5EF4-FFF2-40B4-BE49-F238E27FC236}">
                <a16:creationId xmlns:a16="http://schemas.microsoft.com/office/drawing/2014/main" id="{0D76B1DA-F49A-03A7-C9B4-9D63370D10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4850" y="95250"/>
            <a:ext cx="914400" cy="914400"/>
          </a:xfrm>
          <a:prstGeom prst="rect">
            <a:avLst/>
          </a:prstGeom>
        </p:spPr>
      </p:pic>
      <p:sp>
        <p:nvSpPr>
          <p:cNvPr id="6" name="TextBox 5">
            <a:extLst>
              <a:ext uri="{FF2B5EF4-FFF2-40B4-BE49-F238E27FC236}">
                <a16:creationId xmlns:a16="http://schemas.microsoft.com/office/drawing/2014/main" id="{6C94ED91-196F-C1AD-4B90-55EC1030ADED}"/>
              </a:ext>
            </a:extLst>
          </p:cNvPr>
          <p:cNvSpPr txBox="1"/>
          <p:nvPr/>
        </p:nvSpPr>
        <p:spPr>
          <a:xfrm>
            <a:off x="1286587" y="271155"/>
            <a:ext cx="6653763" cy="400110"/>
          </a:xfrm>
          <a:prstGeom prst="rect">
            <a:avLst/>
          </a:prstGeom>
          <a:noFill/>
        </p:spPr>
        <p:txBody>
          <a:bodyPr wrap="square">
            <a:spAutoFit/>
          </a:bodyPr>
          <a:lstStyle/>
          <a:p>
            <a:r>
              <a:rPr lang="en-US" sz="2000" dirty="0"/>
              <a:t>Analysis table for information's about investor community </a:t>
            </a:r>
          </a:p>
        </p:txBody>
      </p:sp>
      <p:sp>
        <p:nvSpPr>
          <p:cNvPr id="8" name="TextBox 7">
            <a:extLst>
              <a:ext uri="{FF2B5EF4-FFF2-40B4-BE49-F238E27FC236}">
                <a16:creationId xmlns:a16="http://schemas.microsoft.com/office/drawing/2014/main" id="{86054750-352F-CB78-C75F-54092729F16D}"/>
              </a:ext>
            </a:extLst>
          </p:cNvPr>
          <p:cNvSpPr txBox="1"/>
          <p:nvPr/>
        </p:nvSpPr>
        <p:spPr>
          <a:xfrm>
            <a:off x="1496421" y="552450"/>
            <a:ext cx="3190164" cy="369332"/>
          </a:xfrm>
          <a:prstGeom prst="rect">
            <a:avLst/>
          </a:prstGeom>
          <a:noFill/>
        </p:spPr>
        <p:txBody>
          <a:bodyPr wrap="square">
            <a:spAutoFit/>
          </a:bodyPr>
          <a:lstStyle/>
          <a:p>
            <a:r>
              <a:rPr lang="en-US" dirty="0"/>
              <a:t>to avoid build and fix concept.</a:t>
            </a:r>
          </a:p>
        </p:txBody>
      </p:sp>
    </p:spTree>
    <p:extLst>
      <p:ext uri="{BB962C8B-B14F-4D97-AF65-F5344CB8AC3E}">
        <p14:creationId xmlns:p14="http://schemas.microsoft.com/office/powerpoint/2010/main" val="2714932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698A-C94B-2ABE-174A-DDF39F23759C}"/>
              </a:ext>
            </a:extLst>
          </p:cNvPr>
          <p:cNvSpPr>
            <a:spLocks noGrp="1"/>
          </p:cNvSpPr>
          <p:nvPr>
            <p:ph type="title"/>
          </p:nvPr>
        </p:nvSpPr>
        <p:spPr>
          <a:xfrm>
            <a:off x="2909207" y="278296"/>
            <a:ext cx="6373586" cy="736600"/>
          </a:xfrm>
        </p:spPr>
        <p:txBody>
          <a:bodyPr/>
          <a:lstStyle/>
          <a:p>
            <a:r>
              <a:rPr lang="en-US" dirty="0"/>
              <a:t>Analysis table ( continue )</a:t>
            </a:r>
          </a:p>
        </p:txBody>
      </p:sp>
      <p:graphicFrame>
        <p:nvGraphicFramePr>
          <p:cNvPr id="4" name="Table 3">
            <a:extLst>
              <a:ext uri="{FF2B5EF4-FFF2-40B4-BE49-F238E27FC236}">
                <a16:creationId xmlns:a16="http://schemas.microsoft.com/office/drawing/2014/main" id="{6873D5F2-F873-8403-E37A-BAD7739E7F2F}"/>
              </a:ext>
            </a:extLst>
          </p:cNvPr>
          <p:cNvGraphicFramePr>
            <a:graphicFrameLocks noGrp="1"/>
          </p:cNvGraphicFramePr>
          <p:nvPr>
            <p:extLst>
              <p:ext uri="{D42A27DB-BD31-4B8C-83A1-F6EECF244321}">
                <p14:modId xmlns:p14="http://schemas.microsoft.com/office/powerpoint/2010/main" val="1155281567"/>
              </p:ext>
            </p:extLst>
          </p:nvPr>
        </p:nvGraphicFramePr>
        <p:xfrm>
          <a:off x="899885" y="1874625"/>
          <a:ext cx="10959194" cy="3779309"/>
        </p:xfrm>
        <a:graphic>
          <a:graphicData uri="http://schemas.openxmlformats.org/drawingml/2006/table">
            <a:tbl>
              <a:tblPr firstRow="1" bandRow="1">
                <a:tableStyleId>{5C22544A-7EE6-4342-B048-85BDC9FD1C3A}</a:tableStyleId>
              </a:tblPr>
              <a:tblGrid>
                <a:gridCol w="5479597">
                  <a:extLst>
                    <a:ext uri="{9D8B030D-6E8A-4147-A177-3AD203B41FA5}">
                      <a16:colId xmlns:a16="http://schemas.microsoft.com/office/drawing/2014/main" val="1076558232"/>
                    </a:ext>
                  </a:extLst>
                </a:gridCol>
                <a:gridCol w="5479597">
                  <a:extLst>
                    <a:ext uri="{9D8B030D-6E8A-4147-A177-3AD203B41FA5}">
                      <a16:colId xmlns:a16="http://schemas.microsoft.com/office/drawing/2014/main" val="606219156"/>
                    </a:ext>
                  </a:extLst>
                </a:gridCol>
              </a:tblGrid>
              <a:tr h="441749">
                <a:tc>
                  <a:txBody>
                    <a:bodyPr/>
                    <a:lstStyle/>
                    <a:p>
                      <a:r>
                        <a:rPr lang="en-US" sz="2200" dirty="0"/>
                        <a:t>                    Nouns</a:t>
                      </a:r>
                    </a:p>
                  </a:txBody>
                  <a:tcPr/>
                </a:tc>
                <a:tc>
                  <a:txBody>
                    <a:bodyPr/>
                    <a:lstStyle/>
                    <a:p>
                      <a:r>
                        <a:rPr lang="en-US" sz="2200" dirty="0"/>
                        <a:t>                        Verbs</a:t>
                      </a:r>
                    </a:p>
                  </a:txBody>
                  <a:tcPr/>
                </a:tc>
                <a:extLst>
                  <a:ext uri="{0D108BD9-81ED-4DB2-BD59-A6C34878D82A}">
                    <a16:rowId xmlns:a16="http://schemas.microsoft.com/office/drawing/2014/main" val="570857569"/>
                  </a:ext>
                </a:extLst>
              </a:tr>
              <a:tr h="378642">
                <a:tc>
                  <a:txBody>
                    <a:bodyPr/>
                    <a:lstStyle/>
                    <a:p>
                      <a:endParaRPr lang="en-US" sz="1900" dirty="0"/>
                    </a:p>
                  </a:txBody>
                  <a:tcPr/>
                </a:tc>
                <a:tc>
                  <a:txBody>
                    <a:bodyPr/>
                    <a:lstStyle/>
                    <a:p>
                      <a:r>
                        <a:rPr lang="en-US" sz="1900" dirty="0"/>
                        <a:t>Provide credits to each post</a:t>
                      </a:r>
                    </a:p>
                  </a:txBody>
                  <a:tcPr/>
                </a:tc>
                <a:extLst>
                  <a:ext uri="{0D108BD9-81ED-4DB2-BD59-A6C34878D82A}">
                    <a16:rowId xmlns:a16="http://schemas.microsoft.com/office/drawing/2014/main" val="1156629966"/>
                  </a:ext>
                </a:extLst>
              </a:tr>
              <a:tr h="378642">
                <a:tc>
                  <a:txBody>
                    <a:bodyPr/>
                    <a:lstStyle/>
                    <a:p>
                      <a:endParaRPr lang="en-US" sz="1900"/>
                    </a:p>
                  </a:txBody>
                  <a:tcPr/>
                </a:tc>
                <a:tc>
                  <a:txBody>
                    <a:bodyPr/>
                    <a:lstStyle/>
                    <a:p>
                      <a:pPr rtl="0" eaLnBrk="1" fontAlgn="auto" latinLnBrk="0" hangingPunct="1"/>
                      <a:r>
                        <a:rPr lang="en-US" sz="1900" kern="1200" dirty="0">
                          <a:solidFill>
                            <a:schemeClr val="dk1"/>
                          </a:solidFill>
                          <a:effectLst/>
                          <a:latin typeface="+mn-lt"/>
                          <a:ea typeface="+mn-ea"/>
                          <a:cs typeface="+mn-cs"/>
                        </a:rPr>
                        <a:t>Protect users profile information’s</a:t>
                      </a:r>
                      <a:endParaRPr lang="en-US" sz="1900" dirty="0">
                        <a:effectLst/>
                      </a:endParaRPr>
                    </a:p>
                  </a:txBody>
                  <a:tcPr/>
                </a:tc>
                <a:extLst>
                  <a:ext uri="{0D108BD9-81ED-4DB2-BD59-A6C34878D82A}">
                    <a16:rowId xmlns:a16="http://schemas.microsoft.com/office/drawing/2014/main" val="2400604218"/>
                  </a:ext>
                </a:extLst>
              </a:tr>
              <a:tr h="378642">
                <a:tc>
                  <a:txBody>
                    <a:bodyPr/>
                    <a:lstStyle/>
                    <a:p>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Search ability to discover users</a:t>
                      </a:r>
                    </a:p>
                  </a:txBody>
                  <a:tcPr/>
                </a:tc>
                <a:extLst>
                  <a:ext uri="{0D108BD9-81ED-4DB2-BD59-A6C34878D82A}">
                    <a16:rowId xmlns:a16="http://schemas.microsoft.com/office/drawing/2014/main" val="3536274996"/>
                  </a:ext>
                </a:extLst>
              </a:tr>
              <a:tr h="378642">
                <a:tc>
                  <a:txBody>
                    <a:bodyPr/>
                    <a:lstStyle/>
                    <a:p>
                      <a:endParaRPr lang="en-US" sz="1900"/>
                    </a:p>
                  </a:txBody>
                  <a:tcPr/>
                </a:tc>
                <a:tc>
                  <a:txBody>
                    <a:bodyPr/>
                    <a:lstStyle/>
                    <a:p>
                      <a:r>
                        <a:rPr lang="en-US" sz="1900" dirty="0"/>
                        <a:t>Provide chatting features for communication</a:t>
                      </a:r>
                    </a:p>
                  </a:txBody>
                  <a:tcPr/>
                </a:tc>
                <a:extLst>
                  <a:ext uri="{0D108BD9-81ED-4DB2-BD59-A6C34878D82A}">
                    <a16:rowId xmlns:a16="http://schemas.microsoft.com/office/drawing/2014/main" val="922231358"/>
                  </a:ext>
                </a:extLst>
              </a:tr>
              <a:tr h="378642">
                <a:tc>
                  <a:txBody>
                    <a:bodyPr/>
                    <a:lstStyle/>
                    <a:p>
                      <a:endParaRPr lang="en-US" sz="1900"/>
                    </a:p>
                  </a:txBody>
                  <a:tcPr/>
                </a:tc>
                <a:tc>
                  <a:txBody>
                    <a:bodyPr/>
                    <a:lstStyle/>
                    <a:p>
                      <a:r>
                        <a:rPr lang="en-US" sz="1900" dirty="0"/>
                        <a:t>Add user as friend (potential relationship)</a:t>
                      </a:r>
                    </a:p>
                  </a:txBody>
                  <a:tcPr/>
                </a:tc>
                <a:extLst>
                  <a:ext uri="{0D108BD9-81ED-4DB2-BD59-A6C34878D82A}">
                    <a16:rowId xmlns:a16="http://schemas.microsoft.com/office/drawing/2014/main" val="4051647813"/>
                  </a:ext>
                </a:extLst>
              </a:tr>
              <a:tr h="378642">
                <a:tc>
                  <a:txBody>
                    <a:bodyPr/>
                    <a:lstStyle/>
                    <a:p>
                      <a:endParaRPr lang="en-US" sz="1900"/>
                    </a:p>
                  </a:txBody>
                  <a:tcPr/>
                </a:tc>
                <a:tc>
                  <a:txBody>
                    <a:bodyPr/>
                    <a:lstStyle/>
                    <a:p>
                      <a:r>
                        <a:rPr lang="en-US" sz="1900" dirty="0"/>
                        <a:t>Show up-to-date investment news</a:t>
                      </a:r>
                    </a:p>
                  </a:txBody>
                  <a:tcPr/>
                </a:tc>
                <a:extLst>
                  <a:ext uri="{0D108BD9-81ED-4DB2-BD59-A6C34878D82A}">
                    <a16:rowId xmlns:a16="http://schemas.microsoft.com/office/drawing/2014/main" val="2617385798"/>
                  </a:ext>
                </a:extLst>
              </a:tr>
              <a:tr h="378642">
                <a:tc>
                  <a:txBody>
                    <a:bodyPr/>
                    <a:lstStyle/>
                    <a:p>
                      <a:endParaRPr lang="en-US" sz="1900"/>
                    </a:p>
                  </a:txBody>
                  <a:tcPr/>
                </a:tc>
                <a:tc>
                  <a:txBody>
                    <a:bodyPr/>
                    <a:lstStyle/>
                    <a:p>
                      <a:r>
                        <a:rPr lang="en-US" sz="1900" dirty="0"/>
                        <a:t>show posts with more than 100 credits in the trending page</a:t>
                      </a:r>
                    </a:p>
                  </a:txBody>
                  <a:tcPr/>
                </a:tc>
                <a:extLst>
                  <a:ext uri="{0D108BD9-81ED-4DB2-BD59-A6C34878D82A}">
                    <a16:rowId xmlns:a16="http://schemas.microsoft.com/office/drawing/2014/main" val="4152152769"/>
                  </a:ext>
                </a:extLst>
              </a:tr>
              <a:tr h="378642">
                <a:tc>
                  <a:txBody>
                    <a:bodyPr/>
                    <a:lstStyle/>
                    <a:p>
                      <a:endParaRPr lang="en-US" sz="1900" dirty="0"/>
                    </a:p>
                  </a:txBody>
                  <a:tcPr/>
                </a:tc>
                <a:tc>
                  <a:txBody>
                    <a:bodyPr/>
                    <a:lstStyle/>
                    <a:p>
                      <a:r>
                        <a:rPr lang="en-US" sz="1900" dirty="0"/>
                        <a:t>Send feedback about system features</a:t>
                      </a:r>
                    </a:p>
                  </a:txBody>
                  <a:tcPr/>
                </a:tc>
                <a:extLst>
                  <a:ext uri="{0D108BD9-81ED-4DB2-BD59-A6C34878D82A}">
                    <a16:rowId xmlns:a16="http://schemas.microsoft.com/office/drawing/2014/main" val="1291032572"/>
                  </a:ext>
                </a:extLst>
              </a:tr>
            </a:tbl>
          </a:graphicData>
        </a:graphic>
      </p:graphicFrame>
    </p:spTree>
    <p:extLst>
      <p:ext uri="{BB962C8B-B14F-4D97-AF65-F5344CB8AC3E}">
        <p14:creationId xmlns:p14="http://schemas.microsoft.com/office/powerpoint/2010/main" val="1826172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black screen&#10;&#10;Description automatically generated">
            <a:extLst>
              <a:ext uri="{FF2B5EF4-FFF2-40B4-BE49-F238E27FC236}">
                <a16:creationId xmlns:a16="http://schemas.microsoft.com/office/drawing/2014/main" id="{42FEE4C0-7612-9992-E449-DE97AFF20FE0}"/>
              </a:ext>
            </a:extLst>
          </p:cNvPr>
          <p:cNvPicPr>
            <a:picLocks noChangeAspect="1"/>
          </p:cNvPicPr>
          <p:nvPr/>
        </p:nvPicPr>
        <p:blipFill>
          <a:blip r:embed="rId2"/>
          <a:stretch>
            <a:fillRect/>
          </a:stretch>
        </p:blipFill>
        <p:spPr>
          <a:xfrm rot="16200000">
            <a:off x="3621180" y="-1994008"/>
            <a:ext cx="5522795" cy="11380305"/>
          </a:xfrm>
          <a:prstGeom prst="rect">
            <a:avLst/>
          </a:prstGeom>
        </p:spPr>
      </p:pic>
      <p:pic>
        <p:nvPicPr>
          <p:cNvPr id="9" name="Graphic 8" descr="Branching diagram with solid fill">
            <a:extLst>
              <a:ext uri="{FF2B5EF4-FFF2-40B4-BE49-F238E27FC236}">
                <a16:creationId xmlns:a16="http://schemas.microsoft.com/office/drawing/2014/main" id="{AF49E50C-FA31-255F-D9A3-2681A9E320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4234069" y="-30283"/>
            <a:ext cx="914400" cy="914400"/>
          </a:xfrm>
          <a:prstGeom prst="rect">
            <a:avLst/>
          </a:prstGeom>
        </p:spPr>
      </p:pic>
      <p:sp>
        <p:nvSpPr>
          <p:cNvPr id="11" name="TextBox 10">
            <a:extLst>
              <a:ext uri="{FF2B5EF4-FFF2-40B4-BE49-F238E27FC236}">
                <a16:creationId xmlns:a16="http://schemas.microsoft.com/office/drawing/2014/main" id="{BDE9F32E-D2E6-9FD1-6A9C-7869AEA3A1EF}"/>
              </a:ext>
            </a:extLst>
          </p:cNvPr>
          <p:cNvSpPr txBox="1"/>
          <p:nvPr/>
        </p:nvSpPr>
        <p:spPr>
          <a:xfrm>
            <a:off x="5032512" y="196083"/>
            <a:ext cx="2385392" cy="461665"/>
          </a:xfrm>
          <a:prstGeom prst="rect">
            <a:avLst/>
          </a:prstGeom>
          <a:noFill/>
        </p:spPr>
        <p:txBody>
          <a:bodyPr wrap="square">
            <a:spAutoFit/>
          </a:bodyPr>
          <a:lstStyle/>
          <a:p>
            <a:r>
              <a:rPr lang="en-US" sz="2400" dirty="0"/>
              <a:t>Activity diagram</a:t>
            </a:r>
          </a:p>
        </p:txBody>
      </p:sp>
      <p:sp>
        <p:nvSpPr>
          <p:cNvPr id="13" name="TextBox 12">
            <a:extLst>
              <a:ext uri="{FF2B5EF4-FFF2-40B4-BE49-F238E27FC236}">
                <a16:creationId xmlns:a16="http://schemas.microsoft.com/office/drawing/2014/main" id="{E4D45B4C-D6B1-2D7E-2927-BC11F7948986}"/>
              </a:ext>
            </a:extLst>
          </p:cNvPr>
          <p:cNvSpPr txBox="1"/>
          <p:nvPr/>
        </p:nvSpPr>
        <p:spPr>
          <a:xfrm>
            <a:off x="5148469" y="473082"/>
            <a:ext cx="6096000" cy="369332"/>
          </a:xfrm>
          <a:prstGeom prst="rect">
            <a:avLst/>
          </a:prstGeom>
          <a:noFill/>
        </p:spPr>
        <p:txBody>
          <a:bodyPr wrap="square">
            <a:spAutoFit/>
          </a:bodyPr>
          <a:lstStyle/>
          <a:p>
            <a:r>
              <a:rPr lang="en-US" dirty="0"/>
              <a:t>to streamline software development in cool way</a:t>
            </a:r>
          </a:p>
        </p:txBody>
      </p:sp>
      <p:sp>
        <p:nvSpPr>
          <p:cNvPr id="15" name="TextBox 14">
            <a:extLst>
              <a:ext uri="{FF2B5EF4-FFF2-40B4-BE49-F238E27FC236}">
                <a16:creationId xmlns:a16="http://schemas.microsoft.com/office/drawing/2014/main" id="{323F2CD9-E5F3-0148-88F9-AC34D3AC857E}"/>
              </a:ext>
            </a:extLst>
          </p:cNvPr>
          <p:cNvSpPr txBox="1"/>
          <p:nvPr/>
        </p:nvSpPr>
        <p:spPr>
          <a:xfrm>
            <a:off x="692424" y="6468790"/>
            <a:ext cx="8067263" cy="369332"/>
          </a:xfrm>
          <a:prstGeom prst="rect">
            <a:avLst/>
          </a:prstGeom>
          <a:noFill/>
        </p:spPr>
        <p:txBody>
          <a:bodyPr wrap="square">
            <a:spAutoFit/>
          </a:bodyPr>
          <a:lstStyle/>
          <a:p>
            <a:r>
              <a:rPr lang="en-US" dirty="0"/>
              <a:t>Sorry for rotating the diagram in this way but its because the size isn’t sufficient!</a:t>
            </a:r>
          </a:p>
        </p:txBody>
      </p:sp>
    </p:spTree>
    <p:extLst>
      <p:ext uri="{BB962C8B-B14F-4D97-AF65-F5344CB8AC3E}">
        <p14:creationId xmlns:p14="http://schemas.microsoft.com/office/powerpoint/2010/main" val="3371763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825E602A-53EB-4CB1-9633-3EC058740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5100824" y="685800"/>
            <a:ext cx="6176776" cy="1485900"/>
          </a:xfrm>
        </p:spPr>
        <p:txBody>
          <a:bodyPr>
            <a:normAutofit/>
          </a:bodyPr>
          <a:lstStyle/>
          <a:p>
            <a:r>
              <a:rPr lang="en-US" dirty="0"/>
              <a:t>Team members</a:t>
            </a:r>
          </a:p>
        </p:txBody>
      </p:sp>
      <p:pic>
        <p:nvPicPr>
          <p:cNvPr id="7" name="Graphic 6" descr="Cheers with solid fill">
            <a:extLst>
              <a:ext uri="{FF2B5EF4-FFF2-40B4-BE49-F238E27FC236}">
                <a16:creationId xmlns:a16="http://schemas.microsoft.com/office/drawing/2014/main" id="{7E2C75AC-0C7E-2E97-AED5-F35196C5449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177591">
            <a:off x="1532139" y="131130"/>
            <a:ext cx="2595240" cy="2595240"/>
          </a:xfrm>
          <a:prstGeom prst="rect">
            <a:avLst/>
          </a:prstGeom>
          <a:ln>
            <a:noFill/>
          </a:ln>
          <a:effectLst/>
        </p:spPr>
      </p:pic>
      <p:pic>
        <p:nvPicPr>
          <p:cNvPr id="3" name="Graphic 2" descr="Cheers with solid fill">
            <a:extLst>
              <a:ext uri="{FF2B5EF4-FFF2-40B4-BE49-F238E27FC236}">
                <a16:creationId xmlns:a16="http://schemas.microsoft.com/office/drawing/2014/main" id="{8F6F4895-5AE3-BD5C-830D-277A0B5D83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4223" y="3086836"/>
            <a:ext cx="2705100" cy="2705100"/>
          </a:xfrm>
          <a:prstGeom prst="rect">
            <a:avLst/>
          </a:prstGeom>
          <a:ln>
            <a:noFill/>
          </a:ln>
          <a:effectLst/>
        </p:spPr>
      </p:pic>
      <p:sp>
        <p:nvSpPr>
          <p:cNvPr id="24" name="Rectangle 20">
            <a:extLst>
              <a:ext uri="{FF2B5EF4-FFF2-40B4-BE49-F238E27FC236}">
                <a16:creationId xmlns:a16="http://schemas.microsoft.com/office/drawing/2014/main" id="{E832F3F2-2294-4A8D-ABDC-234B853C7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C1E7B693-8DB7-7775-7266-76E590734899}"/>
              </a:ext>
            </a:extLst>
          </p:cNvPr>
          <p:cNvSpPr>
            <a:spLocks noGrp="1"/>
          </p:cNvSpPr>
          <p:nvPr>
            <p:ph idx="1"/>
          </p:nvPr>
        </p:nvSpPr>
        <p:spPr>
          <a:xfrm>
            <a:off x="5100824" y="2286000"/>
            <a:ext cx="6176776" cy="3581400"/>
          </a:xfrm>
        </p:spPr>
        <p:txBody>
          <a:bodyPr>
            <a:normAutofit/>
          </a:bodyPr>
          <a:lstStyle/>
          <a:p>
            <a:r>
              <a:rPr lang="en-US" dirty="0"/>
              <a:t>Ahmed Nayel Al Drabea | 32101002029 ( Leader )</a:t>
            </a:r>
          </a:p>
          <a:p>
            <a:r>
              <a:rPr lang="en-US" dirty="0"/>
              <a:t>Mousa Mohamed Mousa Khaleel | 32201002004  ( co-Leader )</a:t>
            </a:r>
          </a:p>
          <a:p>
            <a:r>
              <a:rPr lang="en-US" dirty="0"/>
              <a:t>Mohammad Muhsen Kamel Hilal | 32101002509   ( Assist member )</a:t>
            </a:r>
          </a:p>
          <a:p>
            <a:r>
              <a:rPr lang="en-US" dirty="0"/>
              <a:t>Muhammad Saad Abdullah Al-Zoubi | 32201002008 ( Testing &amp; validation)</a:t>
            </a:r>
          </a:p>
          <a:p>
            <a:r>
              <a:rPr lang="en-US" dirty="0"/>
              <a:t>Yazeed Mohammad Amjad Nizar Fayoumi | 32101002009 (Testing &amp; validation)</a:t>
            </a:r>
          </a:p>
        </p:txBody>
      </p:sp>
      <p:pic>
        <p:nvPicPr>
          <p:cNvPr id="6" name="Graphic 5" descr="Signature outline">
            <a:extLst>
              <a:ext uri="{FF2B5EF4-FFF2-40B4-BE49-F238E27FC236}">
                <a16:creationId xmlns:a16="http://schemas.microsoft.com/office/drawing/2014/main" id="{0AC57F68-EE26-7558-7017-395A56D83C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089284" y="5943788"/>
            <a:ext cx="914400" cy="914400"/>
          </a:xfrm>
          <a:prstGeom prst="rect">
            <a:avLst/>
          </a:prstGeom>
        </p:spPr>
      </p:pic>
      <p:sp>
        <p:nvSpPr>
          <p:cNvPr id="9" name="TextBox 8">
            <a:extLst>
              <a:ext uri="{FF2B5EF4-FFF2-40B4-BE49-F238E27FC236}">
                <a16:creationId xmlns:a16="http://schemas.microsoft.com/office/drawing/2014/main" id="{3EFB36F9-4098-5C31-AF50-D76788364C7E}"/>
              </a:ext>
            </a:extLst>
          </p:cNvPr>
          <p:cNvSpPr txBox="1"/>
          <p:nvPr/>
        </p:nvSpPr>
        <p:spPr>
          <a:xfrm>
            <a:off x="10275208" y="5961788"/>
            <a:ext cx="1441814" cy="584775"/>
          </a:xfrm>
          <a:prstGeom prst="rect">
            <a:avLst/>
          </a:prstGeom>
          <a:noFill/>
        </p:spPr>
        <p:txBody>
          <a:bodyPr wrap="square">
            <a:spAutoFit/>
          </a:bodyPr>
          <a:lstStyle/>
          <a:p>
            <a:r>
              <a:rPr lang="en-US" sz="3200" dirty="0">
                <a:latin typeface="Ink Free" panose="03080402000500000000" pitchFamily="66" charset="0"/>
              </a:rPr>
              <a:t>Drabea</a:t>
            </a: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D0F05-80E6-0206-3BA8-1EBE3996D2FE}"/>
              </a:ext>
            </a:extLst>
          </p:cNvPr>
          <p:cNvSpPr>
            <a:spLocks noGrp="1"/>
          </p:cNvSpPr>
          <p:nvPr>
            <p:ph type="title"/>
          </p:nvPr>
        </p:nvSpPr>
        <p:spPr>
          <a:xfrm>
            <a:off x="4830745" y="220869"/>
            <a:ext cx="7121769" cy="686905"/>
          </a:xfrm>
        </p:spPr>
        <p:txBody>
          <a:bodyPr>
            <a:normAutofit fontScale="90000"/>
          </a:bodyPr>
          <a:lstStyle/>
          <a:p>
            <a:r>
              <a:rPr lang="en-US" dirty="0"/>
              <a:t>Topics covered in this document</a:t>
            </a:r>
          </a:p>
        </p:txBody>
      </p:sp>
      <p:pic>
        <p:nvPicPr>
          <p:cNvPr id="5" name="Graphic 4" descr="Checkmark with solid fill">
            <a:extLst>
              <a:ext uri="{FF2B5EF4-FFF2-40B4-BE49-F238E27FC236}">
                <a16:creationId xmlns:a16="http://schemas.microsoft.com/office/drawing/2014/main" id="{C8537DB7-A514-3E57-7706-D4CCCD6C175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389" y="1942946"/>
            <a:ext cx="3552148" cy="3586468"/>
          </a:xfrm>
          <a:prstGeom prst="rect">
            <a:avLst/>
          </a:prstGeom>
        </p:spPr>
      </p:pic>
      <p:sp>
        <p:nvSpPr>
          <p:cNvPr id="14" name="Rectangle 13">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7" name="Content Placeholder 2">
            <a:extLst>
              <a:ext uri="{FF2B5EF4-FFF2-40B4-BE49-F238E27FC236}">
                <a16:creationId xmlns:a16="http://schemas.microsoft.com/office/drawing/2014/main" id="{B98B19DD-C78D-3FE1-0F81-84606D3B7073}"/>
              </a:ext>
            </a:extLst>
          </p:cNvPr>
          <p:cNvGraphicFramePr>
            <a:graphicFrameLocks noGrp="1"/>
          </p:cNvGraphicFramePr>
          <p:nvPr>
            <p:ph idx="1"/>
            <p:extLst>
              <p:ext uri="{D42A27DB-BD31-4B8C-83A1-F6EECF244321}">
                <p14:modId xmlns:p14="http://schemas.microsoft.com/office/powerpoint/2010/main" val="1511309085"/>
              </p:ext>
            </p:extLst>
          </p:nvPr>
        </p:nvGraphicFramePr>
        <p:xfrm>
          <a:off x="4602145" y="410817"/>
          <a:ext cx="7589855" cy="55394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83168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B6887-864A-3AAA-0F47-C036D0C198DC}"/>
              </a:ext>
            </a:extLst>
          </p:cNvPr>
          <p:cNvSpPr>
            <a:spLocks noGrp="1"/>
          </p:cNvSpPr>
          <p:nvPr>
            <p:ph type="title"/>
          </p:nvPr>
        </p:nvSpPr>
        <p:spPr>
          <a:xfrm>
            <a:off x="784746" y="311623"/>
            <a:ext cx="5206621" cy="815454"/>
          </a:xfrm>
        </p:spPr>
        <p:txBody>
          <a:bodyPr>
            <a:normAutofit/>
          </a:bodyPr>
          <a:lstStyle/>
          <a:p>
            <a:r>
              <a:rPr lang="en-US" sz="3600" kern="100" dirty="0">
                <a:effectLst/>
                <a:latin typeface="Aptos" panose="020B0004020202020204" pitchFamily="34" charset="0"/>
                <a:ea typeface="Aptos" panose="020B0004020202020204" pitchFamily="34" charset="0"/>
                <a:cs typeface="Arial" panose="020B0604020202020204" pitchFamily="34" charset="0"/>
              </a:rPr>
              <a:t>Overview of the project</a:t>
            </a:r>
            <a:endParaRPr lang="en-US" sz="7200" dirty="0"/>
          </a:p>
        </p:txBody>
      </p:sp>
      <p:sp>
        <p:nvSpPr>
          <p:cNvPr id="3" name="Content Placeholder 2">
            <a:extLst>
              <a:ext uri="{FF2B5EF4-FFF2-40B4-BE49-F238E27FC236}">
                <a16:creationId xmlns:a16="http://schemas.microsoft.com/office/drawing/2014/main" id="{4B64542F-7865-567F-6047-3ABC3C38EAC3}"/>
              </a:ext>
            </a:extLst>
          </p:cNvPr>
          <p:cNvSpPr>
            <a:spLocks noGrp="1"/>
          </p:cNvSpPr>
          <p:nvPr>
            <p:ph idx="1"/>
          </p:nvPr>
        </p:nvSpPr>
        <p:spPr>
          <a:xfrm>
            <a:off x="784746" y="1499955"/>
            <a:ext cx="11252579" cy="2839817"/>
          </a:xfrm>
        </p:spPr>
        <p:txBody>
          <a:bodyPr>
            <a:normAutofit/>
          </a:bodyPr>
          <a:lstStyle/>
          <a:p>
            <a:r>
              <a:rPr lang="en-US" dirty="0"/>
              <a:t>An online community of investors, where business sponsors around the world share ideas, experience, and struggle toward success with start-ups that have creative ideas in need of financial support and guidance, and help sponsors and business owners to find common ground and to discover each other and start their business relationship and discuss expected future success, estimations, and feasibility studies.</a:t>
            </a:r>
          </a:p>
          <a:p>
            <a:r>
              <a:rPr lang="en-US" dirty="0"/>
              <a:t>Each sponsor (investor) can log in to their account where they can input specific data to define their profile. They can enter details about their previous sponsorships, achievements, investment history, and success stories. Additionally, they can specify the type of businesses they are most eager to invest in and their points of interest. Upon logging in, they are directed to their personalized page.</a:t>
            </a:r>
            <a:endParaRPr lang="en-US" sz="2400" dirty="0"/>
          </a:p>
        </p:txBody>
      </p:sp>
      <p:sp>
        <p:nvSpPr>
          <p:cNvPr id="4" name="Content Placeholder 2">
            <a:extLst>
              <a:ext uri="{FF2B5EF4-FFF2-40B4-BE49-F238E27FC236}">
                <a16:creationId xmlns:a16="http://schemas.microsoft.com/office/drawing/2014/main" id="{DEC8DD39-3811-9D50-D2D6-20430801CEE5}"/>
              </a:ext>
            </a:extLst>
          </p:cNvPr>
          <p:cNvSpPr txBox="1">
            <a:spLocks/>
          </p:cNvSpPr>
          <p:nvPr/>
        </p:nvSpPr>
        <p:spPr>
          <a:xfrm>
            <a:off x="784746" y="4666344"/>
            <a:ext cx="11252579" cy="157479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Each business can also start a page that showcases their already existing projects in need of financial support or a project idea and its feasibility study, as well as the goals and purpose of their business and the expected returns on investment. They can add tags to categorize their projects and provide information about the goals and purpose of their business, along with the expected returns on investment. Upon logging in, they are directed to their personalized page.</a:t>
            </a:r>
          </a:p>
        </p:txBody>
      </p:sp>
    </p:spTree>
    <p:extLst>
      <p:ext uri="{BB962C8B-B14F-4D97-AF65-F5344CB8AC3E}">
        <p14:creationId xmlns:p14="http://schemas.microsoft.com/office/powerpoint/2010/main" val="3456637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453065-2A85-F86F-4E20-3973318BE9FD}"/>
              </a:ext>
            </a:extLst>
          </p:cNvPr>
          <p:cNvSpPr txBox="1"/>
          <p:nvPr/>
        </p:nvSpPr>
        <p:spPr>
          <a:xfrm>
            <a:off x="812799" y="185448"/>
            <a:ext cx="7460343" cy="584775"/>
          </a:xfrm>
          <a:prstGeom prst="rect">
            <a:avLst/>
          </a:prstGeom>
          <a:noFill/>
        </p:spPr>
        <p:txBody>
          <a:bodyPr wrap="square">
            <a:spAutoFit/>
          </a:bodyPr>
          <a:lstStyle/>
          <a:p>
            <a:r>
              <a:rPr lang="en-US" sz="3200" kern="100" dirty="0">
                <a:effectLst/>
                <a:latin typeface="Aptos" panose="020B0004020202020204" pitchFamily="34" charset="0"/>
                <a:ea typeface="Aptos" panose="020B0004020202020204" pitchFamily="34" charset="0"/>
                <a:cs typeface="Arial" panose="020B0604020202020204" pitchFamily="34" charset="0"/>
              </a:rPr>
              <a:t>Overview of the project ( continue )</a:t>
            </a:r>
            <a:endParaRPr lang="en-US" sz="3200" dirty="0"/>
          </a:p>
        </p:txBody>
      </p:sp>
      <p:sp>
        <p:nvSpPr>
          <p:cNvPr id="8" name="Content Placeholder 2">
            <a:extLst>
              <a:ext uri="{FF2B5EF4-FFF2-40B4-BE49-F238E27FC236}">
                <a16:creationId xmlns:a16="http://schemas.microsoft.com/office/drawing/2014/main" id="{AAAF9D58-9A87-4534-1FBE-FDB2F42DEC71}"/>
              </a:ext>
            </a:extLst>
          </p:cNvPr>
          <p:cNvSpPr>
            <a:spLocks noGrp="1"/>
          </p:cNvSpPr>
          <p:nvPr>
            <p:ph idx="1"/>
          </p:nvPr>
        </p:nvSpPr>
        <p:spPr>
          <a:xfrm>
            <a:off x="784746" y="1499955"/>
            <a:ext cx="11252579" cy="3350341"/>
          </a:xfrm>
        </p:spPr>
        <p:txBody>
          <a:bodyPr>
            <a:normAutofit/>
          </a:bodyPr>
          <a:lstStyle/>
          <a:p>
            <a:r>
              <a:rPr lang="en-US" dirty="0"/>
              <a:t>The system allows users to decide whether to show their posts to all users or restrict access to protect their profile privacy. Users can discover each other through a search feature and recommendations and communicate via a chat functionality. Additionally, each user can add other users as friends(potential partnership).</a:t>
            </a:r>
          </a:p>
          <a:p>
            <a:r>
              <a:rPr lang="en-US" dirty="0"/>
              <a:t>The homepage of the website showcases trending businesses, featuring most relevant business and friend's posts. The system also provides up-to-date investment news and allows users to send feedback about the system featured personalized page.</a:t>
            </a:r>
          </a:p>
          <a:p>
            <a:r>
              <a:rPr lang="en-US" dirty="0"/>
              <a:t>Sponsors needed to provide information to prove their ability to invest such as : Identity verification, authentication and information about their last sponsorship, while business owners have to provide information such as: location of their business.</a:t>
            </a:r>
          </a:p>
        </p:txBody>
      </p:sp>
    </p:spTree>
    <p:extLst>
      <p:ext uri="{BB962C8B-B14F-4D97-AF65-F5344CB8AC3E}">
        <p14:creationId xmlns:p14="http://schemas.microsoft.com/office/powerpoint/2010/main" val="1823382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8D08F-8DCB-4040-C0EC-F179323633B5}"/>
              </a:ext>
            </a:extLst>
          </p:cNvPr>
          <p:cNvSpPr>
            <a:spLocks noGrp="1"/>
          </p:cNvSpPr>
          <p:nvPr>
            <p:ph type="title"/>
          </p:nvPr>
        </p:nvSpPr>
        <p:spPr>
          <a:xfrm>
            <a:off x="3405809" y="172278"/>
            <a:ext cx="5380382" cy="616226"/>
          </a:xfrm>
        </p:spPr>
        <p:txBody>
          <a:bodyPr>
            <a:noAutofit/>
          </a:bodyPr>
          <a:lstStyle/>
          <a:p>
            <a:r>
              <a:rPr lang="en-US" b="1" dirty="0"/>
              <a:t>Project Requirements</a:t>
            </a:r>
            <a:endParaRPr lang="en-US" b="1" dirty="0">
              <a:solidFill>
                <a:schemeClr val="tx1"/>
              </a:solidFill>
            </a:endParaRPr>
          </a:p>
        </p:txBody>
      </p:sp>
      <p:sp>
        <p:nvSpPr>
          <p:cNvPr id="3" name="Content Placeholder 2">
            <a:extLst>
              <a:ext uri="{FF2B5EF4-FFF2-40B4-BE49-F238E27FC236}">
                <a16:creationId xmlns:a16="http://schemas.microsoft.com/office/drawing/2014/main" id="{7C700082-D6AD-A035-DE07-A3A4EAFF6197}"/>
              </a:ext>
            </a:extLst>
          </p:cNvPr>
          <p:cNvSpPr>
            <a:spLocks noGrp="1"/>
          </p:cNvSpPr>
          <p:nvPr>
            <p:ph idx="1"/>
          </p:nvPr>
        </p:nvSpPr>
        <p:spPr>
          <a:xfrm>
            <a:off x="848139" y="927654"/>
            <a:ext cx="11343861" cy="5605668"/>
          </a:xfrm>
        </p:spPr>
        <p:txBody>
          <a:bodyPr>
            <a:noAutofit/>
          </a:bodyPr>
          <a:lstStyle/>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investors to create a page to display the amount of money they are willing to invest in relation to the size and type of each project.</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businesses to create a page to showcase their ideas or projects.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businesses to add tags to their project to categorize </a:t>
            </a:r>
            <a:r>
              <a:rPr lang="en-US" sz="2300" kern="100" dirty="0">
                <a:latin typeface="Aptos" panose="020B0004020202020204" pitchFamily="34" charset="0"/>
                <a:ea typeface="Aptos" panose="020B0004020202020204" pitchFamily="34" charset="0"/>
                <a:cs typeface="Arial" panose="020B0604020202020204" pitchFamily="34" charset="0"/>
              </a:rPr>
              <a:t>them</a:t>
            </a:r>
            <a:r>
              <a:rPr lang="en-US" sz="2300" kern="100" dirty="0">
                <a:effectLst/>
                <a:latin typeface="Aptos" panose="020B0004020202020204" pitchFamily="34" charset="0"/>
                <a:ea typeface="Aptos" panose="020B0004020202020204" pitchFamily="34" charset="0"/>
                <a:cs typeface="Arial" panose="020B0604020202020204" pitchFamily="34" charset="0"/>
              </a:rPr>
              <a:t> in terms of their business field.</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website’s homepage shall display to investors the trending businesses.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website’s homepage decide on business to show in the trending page based on a  criteria.</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a direct communication between the business owners and the investors.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protect intellectual property of ideas shared on it from Plagiarism.</a:t>
            </a:r>
          </a:p>
        </p:txBody>
      </p:sp>
    </p:spTree>
    <p:extLst>
      <p:ext uri="{BB962C8B-B14F-4D97-AF65-F5344CB8AC3E}">
        <p14:creationId xmlns:p14="http://schemas.microsoft.com/office/powerpoint/2010/main" val="1927287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7580A-B8B7-0EF9-F881-D5216EFE1505}"/>
              </a:ext>
            </a:extLst>
          </p:cNvPr>
          <p:cNvSpPr>
            <a:spLocks noGrp="1"/>
          </p:cNvSpPr>
          <p:nvPr>
            <p:ph type="title"/>
          </p:nvPr>
        </p:nvSpPr>
        <p:spPr>
          <a:xfrm>
            <a:off x="2272748" y="218662"/>
            <a:ext cx="8236226" cy="718930"/>
          </a:xfrm>
        </p:spPr>
        <p:txBody>
          <a:bodyPr>
            <a:normAutofit/>
          </a:bodyPr>
          <a:lstStyle/>
          <a:p>
            <a:r>
              <a:rPr lang="en-US" dirty="0"/>
              <a:t>Project Requirements (continued)</a:t>
            </a:r>
          </a:p>
        </p:txBody>
      </p:sp>
      <p:sp>
        <p:nvSpPr>
          <p:cNvPr id="3" name="Content Placeholder 2">
            <a:extLst>
              <a:ext uri="{FF2B5EF4-FFF2-40B4-BE49-F238E27FC236}">
                <a16:creationId xmlns:a16="http://schemas.microsoft.com/office/drawing/2014/main" id="{4D8CCD7E-64DB-6605-BD23-DAC565C04B10}"/>
              </a:ext>
            </a:extLst>
          </p:cNvPr>
          <p:cNvSpPr>
            <a:spLocks noGrp="1"/>
          </p:cNvSpPr>
          <p:nvPr>
            <p:ph idx="1"/>
          </p:nvPr>
        </p:nvSpPr>
        <p:spPr>
          <a:xfrm>
            <a:off x="983975" y="1138335"/>
            <a:ext cx="11323104" cy="5501003"/>
          </a:xfrm>
        </p:spPr>
        <p:txBody>
          <a:bodyPr>
            <a:normAutofit fontScale="92500" lnSpcReduction="10000"/>
          </a:bodyPr>
          <a:lstStyle/>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provide up-to-date information on investment news.</a:t>
            </a:r>
          </a:p>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verify the investors' ability to invest through financial history.</a:t>
            </a:r>
          </a:p>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allow users to send feedback.</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require investors to provide official financial proof in the sing-up page to ensure their trust-worthiness.</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require investors to provid</a:t>
            </a:r>
            <a:r>
              <a:rPr lang="en-US" sz="2400" kern="100" dirty="0">
                <a:solidFill>
                  <a:schemeClr val="tx1"/>
                </a:solidFill>
                <a:latin typeface="Aptos" panose="020B0004020202020204" pitchFamily="34" charset="0"/>
                <a:ea typeface="Aptos" panose="020B0004020202020204" pitchFamily="34" charset="0"/>
                <a:cs typeface="Arial" panose="020B0604020202020204" pitchFamily="34" charset="0"/>
              </a:rPr>
              <a:t>e</a:t>
            </a: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 financial qualifications in the sign-up page to ensure their financial history.</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require business owners to provide official proof in the sign-up page to make a background check and ensure their trust-worthiness.</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require business owners to provide financial qualifications in the sign-up page to ensure their recent financial history.</a:t>
            </a:r>
          </a:p>
          <a:p>
            <a:pPr marL="34290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require business owners in the sign-up page to provide </a:t>
            </a:r>
            <a:r>
              <a:rPr lang="en-US" sz="2400" kern="100" dirty="0">
                <a:solidFill>
                  <a:schemeClr val="tx1"/>
                </a:solidFill>
                <a:latin typeface="Aptos" panose="020B0004020202020204" pitchFamily="34" charset="0"/>
                <a:ea typeface="Aptos" panose="020B0004020202020204" pitchFamily="34" charset="0"/>
                <a:cs typeface="Arial" panose="020B0604020202020204" pitchFamily="34" charset="0"/>
              </a:rPr>
              <a:t>proof of financial integrity </a:t>
            </a: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ensure transparency and protect against money laundering.</a:t>
            </a:r>
          </a:p>
        </p:txBody>
      </p:sp>
      <p:sp>
        <p:nvSpPr>
          <p:cNvPr id="5" name="Rectangle 2">
            <a:extLst>
              <a:ext uri="{FF2B5EF4-FFF2-40B4-BE49-F238E27FC236}">
                <a16:creationId xmlns:a16="http://schemas.microsoft.com/office/drawing/2014/main" id="{D82C3FE4-1AAD-D6BF-7F0D-AD05E807C685}"/>
              </a:ext>
            </a:extLst>
          </p:cNvPr>
          <p:cNvSpPr>
            <a:spLocks noChangeArrowheads="1"/>
          </p:cNvSpPr>
          <p:nvPr/>
        </p:nvSpPr>
        <p:spPr bwMode="auto">
          <a:xfrm>
            <a:off x="-2155372" y="988586"/>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09209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EF52F-1674-0A34-E6BE-DC673E1CD8DF}"/>
              </a:ext>
            </a:extLst>
          </p:cNvPr>
          <p:cNvSpPr>
            <a:spLocks noGrp="1"/>
          </p:cNvSpPr>
          <p:nvPr>
            <p:ph type="title"/>
          </p:nvPr>
        </p:nvSpPr>
        <p:spPr/>
        <p:txBody>
          <a:bodyPr/>
          <a:lstStyle/>
          <a:p>
            <a:pPr algn="ctr"/>
            <a:r>
              <a:rPr lang="en-US" dirty="0"/>
              <a:t>Project Purpose</a:t>
            </a:r>
          </a:p>
        </p:txBody>
      </p:sp>
      <p:sp>
        <p:nvSpPr>
          <p:cNvPr id="3" name="Content Placeholder 2">
            <a:extLst>
              <a:ext uri="{FF2B5EF4-FFF2-40B4-BE49-F238E27FC236}">
                <a16:creationId xmlns:a16="http://schemas.microsoft.com/office/drawing/2014/main" id="{694D4C75-D9DF-FC6C-D158-19D80E948DC8}"/>
              </a:ext>
            </a:extLst>
          </p:cNvPr>
          <p:cNvSpPr>
            <a:spLocks noGrp="1"/>
          </p:cNvSpPr>
          <p:nvPr>
            <p:ph idx="1"/>
          </p:nvPr>
        </p:nvSpPr>
        <p:spPr>
          <a:xfrm>
            <a:off x="1371600" y="2038739"/>
            <a:ext cx="9601200" cy="4133461"/>
          </a:xfrm>
        </p:spPr>
        <p:txBody>
          <a:bodyPr>
            <a:normAutofit fontScale="92500" lnSpcReduction="20000"/>
          </a:bodyPr>
          <a:lstStyle/>
          <a:p>
            <a:pPr marL="0" indent="0">
              <a:buNone/>
            </a:pPr>
            <a:r>
              <a:rPr lang="en-US" sz="3500" dirty="0"/>
              <a:t>Goal</a:t>
            </a:r>
          </a:p>
          <a:p>
            <a:pPr marL="0" indent="0">
              <a:buNone/>
            </a:pPr>
            <a:r>
              <a:rPr lang="en-US" sz="2400" dirty="0"/>
              <a:t>The project aims to close the gap between businesses with unique ideas and investors, and to provide a way to let investors and businesses communicate with each other without facing any difficulties.</a:t>
            </a:r>
          </a:p>
          <a:p>
            <a:pPr marL="0" indent="0">
              <a:buNone/>
            </a:pPr>
            <a:endParaRPr lang="en-US" sz="2400" dirty="0"/>
          </a:p>
          <a:p>
            <a:pPr marL="0" indent="0">
              <a:buNone/>
            </a:pPr>
            <a:r>
              <a:rPr lang="en-US" sz="3500" dirty="0"/>
              <a:t>Motivation</a:t>
            </a:r>
          </a:p>
          <a:p>
            <a:pPr marL="0" indent="0">
              <a:buNone/>
            </a:pPr>
            <a:r>
              <a:rPr lang="en-US" sz="2400" dirty="0"/>
              <a:t>1. helping investors find convenient ways to invest in real-world projects, ideas, or help struggling businesses etc.</a:t>
            </a:r>
          </a:p>
          <a:p>
            <a:pPr marL="0" indent="0">
              <a:buNone/>
            </a:pPr>
            <a:endParaRPr lang="en-US" sz="2400" dirty="0"/>
          </a:p>
          <a:p>
            <a:pPr marL="0" indent="0">
              <a:buNone/>
            </a:pPr>
            <a:r>
              <a:rPr lang="en-US" sz="2400" dirty="0"/>
              <a:t>2.Fixing the problems that face investors when investing in different commercial fields.</a:t>
            </a:r>
          </a:p>
        </p:txBody>
      </p:sp>
    </p:spTree>
    <p:extLst>
      <p:ext uri="{BB962C8B-B14F-4D97-AF65-F5344CB8AC3E}">
        <p14:creationId xmlns:p14="http://schemas.microsoft.com/office/powerpoint/2010/main" val="2649374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C29AC-552F-92AD-4A1A-CE69E7062000}"/>
              </a:ext>
            </a:extLst>
          </p:cNvPr>
          <p:cNvSpPr>
            <a:spLocks noGrp="1"/>
          </p:cNvSpPr>
          <p:nvPr>
            <p:ph type="title"/>
          </p:nvPr>
        </p:nvSpPr>
        <p:spPr/>
        <p:txBody>
          <a:bodyPr/>
          <a:lstStyle/>
          <a:p>
            <a:r>
              <a:rPr lang="en-US" dirty="0"/>
              <a:t>Techniques that used in this project to getting requirements and needs</a:t>
            </a:r>
          </a:p>
        </p:txBody>
      </p:sp>
      <p:sp>
        <p:nvSpPr>
          <p:cNvPr id="3" name="Content Placeholder 2">
            <a:extLst>
              <a:ext uri="{FF2B5EF4-FFF2-40B4-BE49-F238E27FC236}">
                <a16:creationId xmlns:a16="http://schemas.microsoft.com/office/drawing/2014/main" id="{A42520A8-AF5F-24B6-3569-B00E93363EA6}"/>
              </a:ext>
            </a:extLst>
          </p:cNvPr>
          <p:cNvSpPr>
            <a:spLocks noGrp="1"/>
          </p:cNvSpPr>
          <p:nvPr>
            <p:ph idx="1"/>
          </p:nvPr>
        </p:nvSpPr>
        <p:spPr>
          <a:xfrm>
            <a:off x="1371600" y="2286000"/>
            <a:ext cx="5294243" cy="1278835"/>
          </a:xfrm>
        </p:spPr>
        <p:txBody>
          <a:bodyPr>
            <a:normAutofit/>
          </a:bodyPr>
          <a:lstStyle/>
          <a:p>
            <a:r>
              <a:rPr lang="en-US" sz="2400" dirty="0"/>
              <a:t>JAD (Joint Application Design)</a:t>
            </a:r>
          </a:p>
          <a:p>
            <a:r>
              <a:rPr lang="en-US" sz="2400" dirty="0"/>
              <a:t>Prototyping</a:t>
            </a:r>
          </a:p>
        </p:txBody>
      </p:sp>
      <p:sp>
        <p:nvSpPr>
          <p:cNvPr id="5" name="TextBox 4">
            <a:extLst>
              <a:ext uri="{FF2B5EF4-FFF2-40B4-BE49-F238E27FC236}">
                <a16:creationId xmlns:a16="http://schemas.microsoft.com/office/drawing/2014/main" id="{C815E262-31AB-5767-82B0-B320844B9895}"/>
              </a:ext>
            </a:extLst>
          </p:cNvPr>
          <p:cNvSpPr txBox="1"/>
          <p:nvPr/>
        </p:nvSpPr>
        <p:spPr>
          <a:xfrm>
            <a:off x="1371600" y="3647662"/>
            <a:ext cx="6096000" cy="584775"/>
          </a:xfrm>
          <a:prstGeom prst="rect">
            <a:avLst/>
          </a:prstGeom>
          <a:noFill/>
        </p:spPr>
        <p:txBody>
          <a:bodyPr wrap="square">
            <a:spAutoFit/>
          </a:bodyPr>
          <a:lstStyle/>
          <a:p>
            <a:r>
              <a:rPr lang="en-US" sz="3200" b="1" dirty="0"/>
              <a:t>Why do we need to use JAD?</a:t>
            </a:r>
          </a:p>
        </p:txBody>
      </p:sp>
      <p:sp>
        <p:nvSpPr>
          <p:cNvPr id="7" name="TextBox 6">
            <a:extLst>
              <a:ext uri="{FF2B5EF4-FFF2-40B4-BE49-F238E27FC236}">
                <a16:creationId xmlns:a16="http://schemas.microsoft.com/office/drawing/2014/main" id="{7667F80C-32D8-AA17-B9E5-AEE7CBF2AE05}"/>
              </a:ext>
            </a:extLst>
          </p:cNvPr>
          <p:cNvSpPr txBox="1"/>
          <p:nvPr/>
        </p:nvSpPr>
        <p:spPr>
          <a:xfrm>
            <a:off x="1523998" y="4232437"/>
            <a:ext cx="9601199" cy="923330"/>
          </a:xfrm>
          <a:prstGeom prst="rect">
            <a:avLst/>
          </a:prstGeom>
          <a:noFill/>
        </p:spPr>
        <p:txBody>
          <a:bodyPr wrap="square">
            <a:spAutoFit/>
          </a:bodyPr>
          <a:lstStyle/>
          <a:p>
            <a:r>
              <a:rPr lang="en-US" dirty="0"/>
              <a:t>The stakeholders for this project the investors are very busy people and have no time to spare for VentureLink, we need to meet with them and business owners to gather their ideas, needs and feedback on the project.</a:t>
            </a:r>
          </a:p>
        </p:txBody>
      </p:sp>
      <p:sp>
        <p:nvSpPr>
          <p:cNvPr id="9" name="TextBox 8">
            <a:extLst>
              <a:ext uri="{FF2B5EF4-FFF2-40B4-BE49-F238E27FC236}">
                <a16:creationId xmlns:a16="http://schemas.microsoft.com/office/drawing/2014/main" id="{7F165527-B6AC-7B28-881A-2FA66425EC07}"/>
              </a:ext>
            </a:extLst>
          </p:cNvPr>
          <p:cNvSpPr txBox="1"/>
          <p:nvPr/>
        </p:nvSpPr>
        <p:spPr>
          <a:xfrm>
            <a:off x="1371600" y="5157278"/>
            <a:ext cx="7361583" cy="584775"/>
          </a:xfrm>
          <a:prstGeom prst="rect">
            <a:avLst/>
          </a:prstGeom>
          <a:noFill/>
        </p:spPr>
        <p:txBody>
          <a:bodyPr wrap="square">
            <a:spAutoFit/>
          </a:bodyPr>
          <a:lstStyle/>
          <a:p>
            <a:r>
              <a:rPr lang="en-US" sz="3200" b="1" dirty="0"/>
              <a:t>Why do we need to use prototyping?</a:t>
            </a:r>
          </a:p>
        </p:txBody>
      </p:sp>
      <p:sp>
        <p:nvSpPr>
          <p:cNvPr id="11" name="TextBox 10">
            <a:extLst>
              <a:ext uri="{FF2B5EF4-FFF2-40B4-BE49-F238E27FC236}">
                <a16:creationId xmlns:a16="http://schemas.microsoft.com/office/drawing/2014/main" id="{DCA7063D-BB09-BF9D-2785-8E1F6DB21E79}"/>
              </a:ext>
            </a:extLst>
          </p:cNvPr>
          <p:cNvSpPr txBox="1"/>
          <p:nvPr/>
        </p:nvSpPr>
        <p:spPr>
          <a:xfrm>
            <a:off x="1431233" y="5831167"/>
            <a:ext cx="10469219" cy="923330"/>
          </a:xfrm>
          <a:prstGeom prst="rect">
            <a:avLst/>
          </a:prstGeom>
          <a:noFill/>
        </p:spPr>
        <p:txBody>
          <a:bodyPr wrap="square">
            <a:spAutoFit/>
          </a:bodyPr>
          <a:lstStyle/>
          <a:p>
            <a:r>
              <a:rPr lang="en-US" dirty="0"/>
              <a:t>Prototyping is a valuable technique that can be used to showcase the system requirements and design in a clear and tangible (physical) way. By using prototyping, you can effectively gather feedback from stakeholders, reduce risks, and ensure that the system meets their needs and expectations.</a:t>
            </a:r>
            <a:endParaRPr lang="en-US" sz="1800" dirty="0"/>
          </a:p>
        </p:txBody>
      </p:sp>
    </p:spTree>
    <p:extLst>
      <p:ext uri="{BB962C8B-B14F-4D97-AF65-F5344CB8AC3E}">
        <p14:creationId xmlns:p14="http://schemas.microsoft.com/office/powerpoint/2010/main" val="218264747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986</TotalTime>
  <Words>1549</Words>
  <Application>Microsoft Office PowerPoint</Application>
  <PresentationFormat>Widescreen</PresentationFormat>
  <Paragraphs>171</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__fkGroteskNeue_a82850</vt:lpstr>
      <vt:lpstr>Aptos</vt:lpstr>
      <vt:lpstr>Arial</vt:lpstr>
      <vt:lpstr>Calibri</vt:lpstr>
      <vt:lpstr>Franklin Gothic Book</vt:lpstr>
      <vt:lpstr>Google Sans</vt:lpstr>
      <vt:lpstr>Ink Free</vt:lpstr>
      <vt:lpstr>Roboto</vt:lpstr>
      <vt:lpstr>Crop</vt:lpstr>
      <vt:lpstr>VentureLink - a community for Investors</vt:lpstr>
      <vt:lpstr>Team members</vt:lpstr>
      <vt:lpstr>Topics covered in this document</vt:lpstr>
      <vt:lpstr>Overview of the project</vt:lpstr>
      <vt:lpstr>PowerPoint Presentation</vt:lpstr>
      <vt:lpstr>Project Requirements</vt:lpstr>
      <vt:lpstr>Project Requirements (continued)</vt:lpstr>
      <vt:lpstr>Project Purpose</vt:lpstr>
      <vt:lpstr>Techniques that used in this project to getting requirements and needs</vt:lpstr>
      <vt:lpstr>Stakeholder analysis model </vt:lpstr>
      <vt:lpstr>PowerPoint Presentation</vt:lpstr>
      <vt:lpstr>Software Project Categorization</vt:lpstr>
      <vt:lpstr>Project Development Methodology </vt:lpstr>
      <vt:lpstr>PowerPoint Presentation</vt:lpstr>
      <vt:lpstr>PowerPoint Presentation</vt:lpstr>
      <vt:lpstr>PowerPoint Presentation</vt:lpstr>
      <vt:lpstr>Analysis table ( continue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Investors community</dc:title>
  <dc:creator>احمد نايل محمد الدرابيع</dc:creator>
  <cp:lastModifiedBy>احمد نايل محمد الدرابيع</cp:lastModifiedBy>
  <cp:revision>381</cp:revision>
  <dcterms:created xsi:type="dcterms:W3CDTF">2024-03-04T14:37:21Z</dcterms:created>
  <dcterms:modified xsi:type="dcterms:W3CDTF">2024-05-07T20:29:55Z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